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3"/>
  </p:notesMasterIdLst>
  <p:sldIdLst>
    <p:sldId id="256" r:id="rId5"/>
    <p:sldId id="646" r:id="rId6"/>
    <p:sldId id="651" r:id="rId7"/>
    <p:sldId id="689" r:id="rId8"/>
    <p:sldId id="692" r:id="rId9"/>
    <p:sldId id="697" r:id="rId10"/>
    <p:sldId id="278" r:id="rId11"/>
    <p:sldId id="698" r:id="rId12"/>
    <p:sldId id="699" r:id="rId13"/>
    <p:sldId id="691" r:id="rId14"/>
    <p:sldId id="693" r:id="rId15"/>
    <p:sldId id="694" r:id="rId16"/>
    <p:sldId id="700" r:id="rId17"/>
    <p:sldId id="701" r:id="rId18"/>
    <p:sldId id="702" r:id="rId19"/>
    <p:sldId id="696" r:id="rId20"/>
    <p:sldId id="695" r:id="rId21"/>
    <p:sldId id="26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194D13-E9BB-2874-5971-32CC1DC76471}" name="Haley Sherman" initials="HS" userId="S::sherman@nwstraitsfoundation.org::c3209bbf-2b92-4f28-b5bf-a5fd408378ba" providerId="AD"/>
  <p188:author id="{CC50D72B-EFB7-811D-7A34-F8CABAE8C46D}" name="Rachel Johnson" initials="RJ" userId="S::rjohnson@herrerainc.com::5cd88ad6-cbe1-4aae-b4bc-4e5f53454d61" providerId="AD"/>
  <p188:author id="{E180D86E-5EA3-824B-3680-BC7886DD6637}" name="Andrea MacLennan" initials="AM" userId="S::AMacLennan@herrerainc.com::6e449619-64f2-48db-9e75-1320adc9e73c" providerId="AD"/>
  <p188:author id="{8CE38071-5B00-D2E5-876E-7BB41306DEDE}" name="Rachel Johnson" initials="RJ" userId="S::RJohnson@herrerainc.com::5cd88ad6-cbe1-4aae-b4bc-4e5f53454d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306"/>
    <a:srgbClr val="103B57"/>
    <a:srgbClr val="75B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1D9AD-72D6-48C2-B066-596132DBF2A9}" v="18" dt="2024-05-29T19:28:13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76227" autoAdjust="0"/>
  </p:normalViewPr>
  <p:slideViewPr>
    <p:cSldViewPr snapToGrid="0">
      <p:cViewPr varScale="1">
        <p:scale>
          <a:sx n="86" d="100"/>
          <a:sy n="86" d="100"/>
        </p:scale>
        <p:origin x="15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18:24.2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34,'0'-1,"1"0,-1-1,1 1,0 0,-1 0,1 0,0 0,0 0,-1 0,1 0,0 0,0 0,0 0,0 0,1 1,-1-1,0 0,0 1,0-1,0 1,1-1,-1 1,0 0,1-1,-1 1,0 0,2 0,44-6,-40 6,481-7,-279 10,2992-2,-2686 14,-4 1,31-19,399 6,-206 41,-249-11,64 16,231 6,-658-55,628 15,417 0,-717-18,1477 3,-1589 17,-186-7,179 12,572 20,-440-27,-17-1,1836-12,-1098-4,-794-31,-144 7,139-16,129-6,43 16,-197 4,148-4,1200 33,-1673-1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18:32.7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0,'3779'0,"-3604"15,-24-1,-51-12,190 15,-167-6,210-8,-171-5,72 17,1 0,34 1,1-1,1512-16,-1733-1,62-11,25-2,65 0,54-1,-10 18,193-4,-239-12,52-2,1249 14,-722 4,-473-2,-262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18:39.1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67,'17'1,"0"1,0 1,28 8,6 1,924 109,-833-111,316 11,1523-23,-1774-13,11 0,-177 13,65-11,19-1,151 15,54-3,-202-12,36-2,-79 15,263-15,-37 4,-112 10,-48-12,38-1,103 0,20-1,35 2,10 0,1555 15,-1026-2,-652 17,-4-1,206 2,187-2,-391-18,1183 3,-1371-2,67-12,-66 7,61-2,849 11,-733-18,-4 1,-166 15,-1-2,71-13,-49 5,2 4,-1 3,75 7,-12-1,1537-3,-1486 15,-15 1,489-15,-313-3,-311 4,64 11,-61-6,46 1,-27-2,-35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18:42.9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0,'2004'0,"-1981"1,0 2,39 8,-38-6,1 0,27 0,8-4,-25-1,0 1,0 1,52 12,90 17,-97-16,1-3,-1-3,118-4,608-5,-776 1,0 2,34 8,-32-5,51 3,647-7,-354-5,-168 3,-182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20:03.7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33,'0'450,"-1"-446,1 1,0-1,1 0,-1 0,2 1,-2-1,1 0,1 0,0 0,-1 0,2 0,-1 0,1-1,6 8,-5-8,0-1,0 1,1-1,-1 0,1 0,-1 0,1-1,0 1,0-1,-1 0,2 0,-1 0,0 0,0-1,0 0,7 0,297-1,-106-3,4431 4,-4559-2,73-11,-74 6,83-1,-21 10,150-4,-179-13,-79 10,1 1,42-2,801 4,-422 4,286-2,-707 2,0 0,52 10,-49-7,-3 0,42 1,434-7,-500 1,2 0,-2 0,1 0,0 0,-1-1,1 0,0 0,-1 0,1-1,-1 1,1-1,-1 0,0 0,7-4,-8 3,-2 0,2 0,-1 0,-1-1,1 1,-1-1,1 1,-2-1,1 1,0-1,0 0,-2 0,1 0,0 0,-1 0,0-6,3-66,-15-92,12 165,-1 0,-1 0,1 0,0 0,0 0,-1 0,0 0,-1 1,2-1,-2 1,1-1,-1 1,0-1,0 1,0 0,0 0,-1 0,1 0,0 1,-1-1,0 1,0 0,0-1,0 1,1 0,-1 1,0-1,-8 0,-13-2,-1 1,0 1,-37 2,30 0,-2191 4,2152-7,-76-11,-41-1,177 13,-109-1,0-4,-163-25,178 19,1 3,-1 3,-181 9,80 0,-739-3,898-2,-81-11,77 6,-61-1,-83 9,91 0,-183-14,93-1,-348 8,293 8,-797-2,1018 2,-1 0,-50 9,49-5,-2-2,-34 1,-158-7,-93 5,191 19,100-19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20:08.7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67,'7784'0,"-7742"-2,-1-1,42-8,-40 5,81-3,-40 9,-10 1,0-3,121-14,-107 7,-1 3,2 3,100 6,-21 0,-98 2,-45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41:49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93 19,'0'0,"1"18,-19 30,12-39,2 12,0-1,-3-12,6-7,-1 0,1 0,0 0,1 0,-1 0,1 0,0 0,1 1,-1-1,1-1,0 0,0 1,0-1,0 0,0 1,0-1,0 0,0 1,1-1,-1 0,1 0,-1 1,1-1,-1 0,1 0,0 1,-1-1,1 0,0 0,0 0,-1 0,1 0,0 0,0 0,0 1,3-1,39 0,1 1,72-2,-16 0,83-2,-13 0,482 3,-310 0,39-6,-40 0,-107 3,33-1,181 1,165 0,-385 4,1427-1,-981 7,-356-2,223 1,-336-3,216 0,1582-3,-1962 0,68 3,-65-2,51 1,482-2,-572 0,-1 0,0 0,1 0,-1 0,0 0,1 0,-1-1,0 1,0 0,0-1,0 1,7-1,-10 0,1 1,-1-1,1 0,-1 1,0-1,0 1,0-1,-1 0,1 1,-1-1,1 0,-1 1,0-1,-1 0,1 0,0 1,-1-1,0 0,0 0,-3-52,-1 15,5 32,0 4,-1-1,0 1,0 0,-1-1,-4-2,5 5,-1-1,0 1,0-1,0 1,-1-1,1 0,-1 1,1-1,-1 1,0 0,1-1,-1 1,-1-1,1 1,0 0,0-1,-1 1,1 0,0 0,-1-1,0 1,1 0,-1 0,0 0,1-1,-5 1,-43-1,0 1,-82 1,15 0,-1167-1,1044 3,16 0,123-3,-300 4,-188-1,367-4,-914 1,898-3,56 1,-113-2,-147 1,-178-1,364 1,-320-3,13 3,-407 0,603 4,-1459-1,1819 0,1 0,-1 0,0 0,0 0,1 1,-1-1,1 0,-1 1,1-1,0 1,-11 1,15-2,0 1,-1-1,1 1,0-1,0 1,0-1,0 0,0 1,1-1,-1 1,1 0,0-1,-1 1,1-1,0 1,1-1,-1 1,0 0,1-1,0 1,0 0,0-1,0 1,0-1,0 1,1 0,0-1,-1 1,2 0,1 0,0 0,-1 0,2 0,-1 0,1 0,-1 0,1 0,9 1,13 4,-20-4,1-1,-1 1,1-1,1 1,-1-1,1 0,0 0,1 0,-1 0,1 0,14 1,-3 0,1-1,0 0,0 0,29 0,337 0,-212-2,-68 1,291 3,385 1,-526-4,1359 0,-1080 6,-190 0,466 7,-269-4,-378-7,167 4,-233-4,585 9,-165-8,340 0,-531-3,1121 0,-1441 0,0-1,1 1,-1 0,0 0,0-1,0 1,0-1,-1 0,1 1,-1-1,0 0,1 0,-2 0,1 0,9-1,-2-1,25 0,-19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42:01.3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 8,'0'-1,"0"1,0 0,1 0,-1 0,0 0,1-1,-1 1,0 0,1 0,-1 0,1 0,0-1,-1 1,1 0,-1 0,1 0,0 0,0 0,-1 0,1 0,0-1,0 1,0 0,-1 0,1 0,0 0,1 0,28-1,-24 1,103-2,174 2,-125 1,3451-1,-3173 6,12 0,12-2,-307-2,129 4,-82-3,43 0,2600-3,-2647 3,-4 1,1087-5,-1275 1,-1 0,1 0,0 0,0 0,-1 0,1 1,0-1,-1 0,1 0,-1 0,1 1,-1-1,1 0,-1 1,0-1,4 1,-4 0,0 0,-1-1,0 1,0 0,0 0,0 0,-1-1,0 1,1 0,-1 0,-1 0,1 0,-1-1,1 3,1 13,-10 24,8-40,-1 1,0-1,0 1,1 0,-2-1,1 1,0-1,-1 1,1 0,-1-1,0 1,0-1,0 1,0-1,0 1,-1-1,1 0,-1 1,1-1,-1 1,0-1,0 0,1 0,-1 1,0-1,0 0,0 0,-1 0,1 0,-5 1,-12-1,-1 0,1 0,-37 0,19-1,-828 0,482 1,182-3,-8 0,175 3,-64-3,61 2,-48-1,-79-1,-16 0,67 3,35 1,-1-2,-114-2,131 1,0 1,-79 0,-84 0,1-3,-250 4,235 0,-1656 0,1636-3,5-1,91 5,-254-4,-319-1,486 5,158-1,-102-4,117 3,-92 0,-13 0,62-1,65 0,-57 0,-47-1,105 2,-62-1,-1106 3,1219-1,0 0,-1 0,1 0,0 0,-1 0,1 0,0 0,0 0,0 1,0-1,0 0,0 1,0-1,-6 1,8 0,-1 0,1-1,-1 1,1 0,0 0,1-1,-1 1,0 0,1-1,0 1,0 0,0 0,0 0,1 0,0-1,0 2,-1 0,0 0,1-1,1 1,-1 0,2-1,-1 1,1 0,0-1,0 1,1 0,0-1,1 1,0-1,0 1,1-1,-1 1,1-1,1 0,0 1,-1-1,2 0,-1 0,1 0,0 0,0 0,0 0,15 1,-1 0,0-1,1 1,0-1,1 0,-1 0,39 1,143-3,-89 1,4134 0,-4026-4,-38 2,745 1,-476 1,1844 0,-2113 4,-8-1,-151-3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7T21:42:11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1 127,'2863'0,"-2618"-3,-15 0,1395 3,-788 1,4152-1,-4985 0,0 0,0 0,1 0,-1-1,0 1,0 0,0 0,0 0,-1-1,1 1,0 0,0 0,-1-1,1 1,-1 0,1-1,-1 1,3-2,-3 2,-1-1,0 1,-1-1,1 1,-1-1,1 0,-1 1,0-1,0 0,-1 1,1-1,-1 0,0 1,0-1,0 0,0 1,-1-1,0 0,-2-1,1 1,0-1,-1 1,0-1,-1 0,0 1,0 0,0-1,-9-1,9 2,0 0,0 1,-1-1,1 0,-1 1,0-1,0 1,0-1,-1 1,1-1,-1 1,1 0,-1-1,-6 1,-79-4,51 2,-1 1,-47-2,-374 3,248 0,-4348 0,4196 3,9-1,85-2,-210 0,262 3,-114 0,-2597-3,2907-1,0 1,-48-3,13 1,55 2,0 0,-1 0,1 0,0-1,0 1,0 0,0 0,1-1,-1 1,0 0,1-1,-1 1,1-1,0 1,0-1,0 1,0-1,0 1,1-1,-5-1,4 1,0-1,0 1,1-1,1 0,-1 1,1-1,1 0,0-2,0-1,-1 2,1 1,1-1,0 1,4-5,-4 7,1-1,-1 0,1 1,-1-1,1 0,0 1,1-1,-1 1,0-1,1 1,0-1,0 0,0 1,0-1,0 1,1 0,-1-1,1 1,-1 0,5-1,9 0,0 0,0 0,1 0,-1 1,32-1,95 2,-56-1,2487 0,-2333 3,-39-1,892-1,-560-2,396 1,-701 3,-3 0,1840-3,-1781-4,-163 2,-4 0,155-1,-29 0,11 1,-171 2,27 0,145-3,-135 1,209 1,-164 2,-76-1,-66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6A3FC-91EA-4698-8F29-8E8FC313698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991C-4943-42A1-BD06-CA6F45610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9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Introductions (Andrea &amp; Lauren)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52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1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E5E5E"/>
                </a:solidFill>
              </a:rPr>
              <a:t>Lauren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E5E5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E5E5E"/>
                </a:solidFill>
              </a:rPr>
              <a:t>391 new armor segments identified between 2016 and 2023 mapping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E5E5E"/>
                </a:solidFill>
              </a:rPr>
              <a:t>Of those, 117 segments were greater than 20 feet in length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E5E5E"/>
                </a:solidFill>
              </a:rPr>
              <a:t>Of 4 armor sites noted in construction during mapping, One was confirmed to be unpermitted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E5E5E"/>
                </a:solidFill>
              </a:rPr>
              <a:t>By length, 64% of new armor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  <a:p>
            <a:endParaRPr lang="en-US"/>
          </a:p>
          <a:p>
            <a:r>
              <a:rPr lang="en-US"/>
              <a:t>Armoring of accretion shoreforms – loss of beach resilience to SLR</a:t>
            </a:r>
          </a:p>
          <a:p>
            <a:r>
              <a:rPr lang="en-US"/>
              <a:t>Armoring of bluffs – loss of sediment inputs to sustain down-drift beaches and forage fish spawning habitat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17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  <a:p>
            <a:endParaRPr lang="en-US" dirty="0"/>
          </a:p>
          <a:p>
            <a:r>
              <a:rPr lang="en-US" dirty="0"/>
              <a:t>165,100 feet of ffs habitat armored in 2023 mapping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85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Lauren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armor associated with 325 parcels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 those parcels,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 (4%) had an approved permit for new armor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 (1%) had submitted a permit for new armor, but were denied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308 (95%) submitted no permit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92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Lauren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14,119 feet of new armor across 325 parcels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armor was permitted along 1,930 feet (14% of new armor)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armor was installed with a denied permit along 150 feet (2% of new armor by length)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armor installed with no permit records along remaining 12,040 feet (84%)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5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  <a:p>
            <a:endParaRPr lang="en-US"/>
          </a:p>
          <a:p>
            <a:r>
              <a:rPr lang="en-US"/>
              <a:t>Example – </a:t>
            </a:r>
            <a:r>
              <a:rPr lang="en-US" err="1"/>
              <a:t>Utsalady</a:t>
            </a:r>
            <a:r>
              <a:rPr lang="en-US"/>
              <a:t> Bay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Black line – existing armor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White line – new armor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Red parcels – new armor mapped, no issued permit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Orange parcels – armor modification mapped, no issued permit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Example – Admiralty Bay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Black line – existing armor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White line – new armor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Red hatched parcel – new armor with permit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30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29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6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7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  <a:p>
            <a:endParaRPr lang="en-US"/>
          </a:p>
          <a:p>
            <a:r>
              <a:rPr lang="en-US"/>
              <a:t>GPS unit with real-time kinematic corrections in the field paired with a laser rangefinder to do offset mapping</a:t>
            </a:r>
          </a:p>
          <a:p>
            <a:r>
              <a:rPr lang="en-US"/>
              <a:t>Will explain in a little more detail</a:t>
            </a:r>
          </a:p>
          <a:p>
            <a:r>
              <a:rPr lang="en-US"/>
              <a:t>Map by boat in order to move nimbly and get access to shores</a:t>
            </a:r>
          </a:p>
          <a:p>
            <a:r>
              <a:rPr lang="en-US"/>
              <a:t>Use digital field form for efficiency and consistency</a:t>
            </a:r>
          </a:p>
          <a:p>
            <a:r>
              <a:rPr lang="en-US"/>
              <a:t>Scheduled mapping to reach shallow areas at high tides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22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09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991C-4943-42A1-BD06-CA6F45610E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7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4104861"/>
            <a:ext cx="11262866" cy="2285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56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7671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01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8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6379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06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27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0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6855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443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5"/>
            <a:ext cx="11300036" cy="6457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43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3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5"/>
            <a:ext cx="11300036" cy="6557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43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15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37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37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73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4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customXml" Target="../ink/ink3.xml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emf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ustomXml" Target="../ink/ink5.xml"/><Relationship Id="rId4" Type="http://schemas.openxmlformats.org/officeDocument/2006/relationships/image" Target="../media/image38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7.png"/><Relationship Id="rId5" Type="http://schemas.openxmlformats.org/officeDocument/2006/relationships/customXml" Target="../ink/ink7.xml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sv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4000698"/>
            <a:ext cx="10993549" cy="147501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Island County Shoreline Hard Armor Mapping &amp; Change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4760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Teams Presentation | May 7, 2024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9FDCADE-7AA9-F695-6096-3C5EAE5AF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42" y="5918865"/>
            <a:ext cx="1472598" cy="403611"/>
          </a:xfrm>
          <a:prstGeom prst="rect">
            <a:avLst/>
          </a:prstGeom>
        </p:spPr>
      </p:pic>
      <p:pic>
        <p:nvPicPr>
          <p:cNvPr id="6" name="Picture 5" descr="A group of people standing on a road&#10;&#10;Description automatically generated">
            <a:extLst>
              <a:ext uri="{FF2B5EF4-FFF2-40B4-BE49-F238E27FC236}">
                <a16:creationId xmlns:a16="http://schemas.microsoft.com/office/drawing/2014/main" id="{1E695757-8757-69ED-0504-8248DE7F84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13646"/>
          <a:stretch/>
        </p:blipFill>
        <p:spPr>
          <a:xfrm>
            <a:off x="4241831" y="641102"/>
            <a:ext cx="3703320" cy="3465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5F6CD4-189E-F580-ACDA-EC0A38B01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266" r="22002" b="17248"/>
          <a:stretch/>
        </p:blipFill>
        <p:spPr>
          <a:xfrm>
            <a:off x="446533" y="641102"/>
            <a:ext cx="3703319" cy="3465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0ACEAA-9B90-E0E9-9272-BFC007D8F2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17109" r="20643" b="30444"/>
          <a:stretch/>
        </p:blipFill>
        <p:spPr>
          <a:xfrm>
            <a:off x="8042147" y="642881"/>
            <a:ext cx="3703320" cy="34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E1578EE-AC37-4C94-98C6-4B322C670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5D796-BDAC-B045-4CD9-77B171A25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7" r="11635" b="3"/>
          <a:stretch/>
        </p:blipFill>
        <p:spPr>
          <a:xfrm>
            <a:off x="4231229" y="725857"/>
            <a:ext cx="3702877" cy="576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D2D9B-AB34-52F6-D35F-BB7A5CE2C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9" r="8713" b="3"/>
          <a:stretch/>
        </p:blipFill>
        <p:spPr>
          <a:xfrm>
            <a:off x="426219" y="724153"/>
            <a:ext cx="3702877" cy="57626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55CAD6-F214-46F5-8689-93CBDA71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40" y="638175"/>
            <a:ext cx="3709227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86994-1382-29FD-08A1-6305036BE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4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Shoreline Armor Mapping &amp; Change </a:t>
            </a: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281E450-1112-B8CC-7661-260211B84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86994-1382-29FD-08A1-6305036B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Shoreline Armor Change </a:t>
            </a:r>
            <a:r>
              <a:rPr lang="en-US" sz="3200" err="1"/>
              <a:t>REsults</a:t>
            </a:r>
            <a:endParaRPr lang="en-US" sz="32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140D81-C425-9AD8-B47C-C3A53BA81C06}"/>
              </a:ext>
            </a:extLst>
          </p:cNvPr>
          <p:cNvSpPr txBox="1">
            <a:spLocks/>
          </p:cNvSpPr>
          <p:nvPr/>
        </p:nvSpPr>
        <p:spPr>
          <a:xfrm>
            <a:off x="482117" y="1392337"/>
            <a:ext cx="6855662" cy="52612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 sz="2400" dirty="0">
                <a:solidFill>
                  <a:srgbClr val="5E5E5E"/>
                </a:solidFill>
              </a:rPr>
              <a:t>Island County armor change (2016 to 2023): </a:t>
            </a:r>
          </a:p>
          <a:p>
            <a:pPr marL="629435" lvl="1" indent="-305435"/>
            <a:r>
              <a:rPr lang="en-US" sz="1800" dirty="0">
                <a:solidFill>
                  <a:srgbClr val="5E5E5E"/>
                </a:solidFill>
              </a:rPr>
              <a:t>391 new armor segments </a:t>
            </a:r>
          </a:p>
          <a:p>
            <a:pPr marL="629435" lvl="1" indent="-305435"/>
            <a:r>
              <a:rPr lang="en-US" sz="1800" dirty="0">
                <a:solidFill>
                  <a:srgbClr val="5E5E5E"/>
                </a:solidFill>
              </a:rPr>
              <a:t>Mappers observed active shore armor construction at 4 locations </a:t>
            </a:r>
          </a:p>
          <a:p>
            <a:pPr marL="629435" lvl="1" indent="-305435"/>
            <a:r>
              <a:rPr lang="en-US" sz="1800" dirty="0">
                <a:solidFill>
                  <a:srgbClr val="5E5E5E"/>
                </a:solidFill>
              </a:rPr>
              <a:t>64% of new armor installed adjacent to existing armor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D0CB2-C24A-AE7D-77F7-26B488389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45" y="1298221"/>
            <a:ext cx="4550938" cy="5261236"/>
          </a:xfrm>
          <a:prstGeom prst="rect">
            <a:avLst/>
          </a:prstGeom>
        </p:spPr>
      </p:pic>
      <p:pic>
        <p:nvPicPr>
          <p:cNvPr id="11" name="Picture 10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7B235F34-B636-05CF-58B3-FDA110C16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E367DC-F7D2-B288-D038-E5DBCB146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2" y="4092327"/>
            <a:ext cx="10915650" cy="2438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E3CC71-1B4D-8907-7112-E0985E7C54E4}"/>
              </a:ext>
            </a:extLst>
          </p:cNvPr>
          <p:cNvGrpSpPr/>
          <p:nvPr/>
        </p:nvGrpSpPr>
        <p:grpSpPr>
          <a:xfrm>
            <a:off x="559016" y="5408238"/>
            <a:ext cx="8854100" cy="186840"/>
            <a:chOff x="559016" y="5408238"/>
            <a:chExt cx="885410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6576B84-42C7-DB33-4B3B-DF2E03F2739B}"/>
                    </a:ext>
                  </a:extLst>
                </p14:cNvPr>
                <p14:cNvContentPartPr/>
                <p14:nvPr/>
              </p14:nvContentPartPr>
              <p14:xfrm>
                <a:off x="559016" y="5452518"/>
                <a:ext cx="8741880" cy="131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6576B84-42C7-DB33-4B3B-DF2E03F2739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5016" y="5344813"/>
                  <a:ext cx="8849520" cy="3464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A9BB069-3E2F-8B37-EEC8-7C1677CA00E1}"/>
                    </a:ext>
                  </a:extLst>
                </p14:cNvPr>
                <p14:cNvContentPartPr/>
                <p14:nvPr/>
              </p14:nvContentPartPr>
              <p14:xfrm>
                <a:off x="569816" y="5539998"/>
                <a:ext cx="4469400" cy="43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A9BB069-3E2F-8B37-EEC8-7C1677CA00E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5816" y="5431998"/>
                  <a:ext cx="45770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38AC578-AC3F-792B-AD8C-30149BF7484E}"/>
                    </a:ext>
                  </a:extLst>
                </p14:cNvPr>
                <p14:cNvContentPartPr/>
                <p14:nvPr/>
              </p14:nvContentPartPr>
              <p14:xfrm>
                <a:off x="2269736" y="5408238"/>
                <a:ext cx="7088760" cy="89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38AC578-AC3F-792B-AD8C-30149BF7484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15736" y="5300672"/>
                  <a:ext cx="7196400" cy="3040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0F34B6E-E50F-73B9-2F8D-E5401487E7BD}"/>
                    </a:ext>
                  </a:extLst>
                </p14:cNvPr>
                <p14:cNvContentPartPr/>
                <p14:nvPr/>
              </p14:nvContentPartPr>
              <p14:xfrm>
                <a:off x="7445356" y="5539998"/>
                <a:ext cx="1967760" cy="55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0F34B6E-E50F-73B9-2F8D-E5401487E7B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91366" y="5431998"/>
                  <a:ext cx="2075380" cy="270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5914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86994-1382-29FD-08A1-6305036B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Shoreline Armor CHANGE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49C23-A0C6-8BCE-257D-A040C0AEA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229" y="1387856"/>
            <a:ext cx="4413579" cy="527874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65C660-6B11-6FA0-7493-205F985A8CDC}"/>
              </a:ext>
            </a:extLst>
          </p:cNvPr>
          <p:cNvSpPr txBox="1">
            <a:spLocks/>
          </p:cNvSpPr>
          <p:nvPr/>
        </p:nvSpPr>
        <p:spPr>
          <a:xfrm>
            <a:off x="482117" y="1563171"/>
            <a:ext cx="3358363" cy="50904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 sz="2400" dirty="0">
                <a:solidFill>
                  <a:srgbClr val="5E5E5E"/>
                </a:solidFill>
                <a:ea typeface="+mn-lt"/>
                <a:cs typeface="+mn-lt"/>
              </a:rPr>
              <a:t>Accretion shoreforms and feeder bluff most frequently armored </a:t>
            </a:r>
          </a:p>
          <a:p>
            <a:pPr marL="629435" lvl="1" indent="-305435"/>
            <a:r>
              <a:rPr lang="en-US" sz="1800" dirty="0">
                <a:solidFill>
                  <a:srgbClr val="5E5E5E"/>
                </a:solidFill>
                <a:ea typeface="+mn-lt"/>
                <a:cs typeface="+mn-lt"/>
              </a:rPr>
              <a:t>59% of new armor on accretion shoreforms</a:t>
            </a:r>
          </a:p>
          <a:p>
            <a:pPr marL="629435" lvl="1" indent="-305435"/>
            <a:r>
              <a:rPr lang="en-US" sz="1800" dirty="0">
                <a:solidFill>
                  <a:srgbClr val="5E5E5E"/>
                </a:solidFill>
                <a:ea typeface="+mn-lt"/>
                <a:cs typeface="+mn-lt"/>
              </a:rPr>
              <a:t>20% of new armor on feeder bluffs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3DDFA-ED71-C822-7462-313BA4E8D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-2058" r="484" b="650"/>
          <a:stretch/>
        </p:blipFill>
        <p:spPr>
          <a:xfrm>
            <a:off x="3605495" y="1187375"/>
            <a:ext cx="8403052" cy="46327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C198C7-0FF7-BA2E-C157-B05C710FAB4C}"/>
              </a:ext>
            </a:extLst>
          </p:cNvPr>
          <p:cNvGrpSpPr/>
          <p:nvPr/>
        </p:nvGrpSpPr>
        <p:grpSpPr>
          <a:xfrm>
            <a:off x="3605495" y="3053860"/>
            <a:ext cx="3358362" cy="463680"/>
            <a:chOff x="5399936" y="2806518"/>
            <a:chExt cx="2584800" cy="46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958982F-EC90-A9A9-75BD-C5333087C818}"/>
                    </a:ext>
                  </a:extLst>
                </p14:cNvPr>
                <p14:cNvContentPartPr/>
                <p14:nvPr/>
              </p14:nvContentPartPr>
              <p14:xfrm>
                <a:off x="5399936" y="2806518"/>
                <a:ext cx="2584800" cy="207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958982F-EC90-A9A9-75BD-C5333087C81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58380" y="2698330"/>
                  <a:ext cx="2667635" cy="4233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477645A-9D2F-6E94-233C-25976A23C624}"/>
                    </a:ext>
                  </a:extLst>
                </p14:cNvPr>
                <p14:cNvContentPartPr/>
                <p14:nvPr/>
              </p14:nvContentPartPr>
              <p14:xfrm>
                <a:off x="5410736" y="3246078"/>
                <a:ext cx="2566080" cy="24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477645A-9D2F-6E94-233C-25976A23C6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69173" y="3138078"/>
                  <a:ext cx="2648928" cy="239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1D380E44-9A2F-A4B2-7D4D-549A6E887A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86994-1382-29FD-08A1-6305036B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Shoreline Armor CHANGE Results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65C660-6B11-6FA0-7493-205F985A8CDC}"/>
              </a:ext>
            </a:extLst>
          </p:cNvPr>
          <p:cNvSpPr txBox="1">
            <a:spLocks/>
          </p:cNvSpPr>
          <p:nvPr/>
        </p:nvSpPr>
        <p:spPr>
          <a:xfrm>
            <a:off x="482117" y="1563171"/>
            <a:ext cx="3679321" cy="50904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 sz="2400" dirty="0">
                <a:solidFill>
                  <a:srgbClr val="5E5E5E"/>
                </a:solidFill>
                <a:ea typeface="+mn-lt"/>
                <a:cs typeface="+mn-lt"/>
              </a:rPr>
              <a:t>30% of forage fish spawning habitat was armored in 2023</a:t>
            </a:r>
          </a:p>
          <a:p>
            <a:pPr marL="629435" lvl="1" indent="-305435"/>
            <a:r>
              <a:rPr lang="en-US" dirty="0">
                <a:solidFill>
                  <a:srgbClr val="5E5E5E"/>
                </a:solidFill>
                <a:ea typeface="+mn-lt"/>
                <a:cs typeface="+mn-lt"/>
              </a:rPr>
              <a:t>29% of habitat armored in both 2016 and 2023</a:t>
            </a:r>
          </a:p>
          <a:p>
            <a:pPr marL="324000" lvl="1" indent="0">
              <a:buNone/>
            </a:pPr>
            <a:endParaRPr lang="en-US" dirty="0">
              <a:solidFill>
                <a:srgbClr val="5E5E5E"/>
              </a:solidFill>
              <a:ea typeface="+mn-lt"/>
              <a:cs typeface="+mn-lt"/>
            </a:endParaRPr>
          </a:p>
          <a:p>
            <a:pPr marL="629435" lvl="1" indent="-305435"/>
            <a:r>
              <a:rPr lang="en-US" dirty="0">
                <a:solidFill>
                  <a:srgbClr val="5E5E5E"/>
                </a:solidFill>
                <a:ea typeface="+mn-lt"/>
                <a:cs typeface="+mn-lt"/>
              </a:rPr>
              <a:t>New armor on 1.3% of habitat</a:t>
            </a:r>
          </a:p>
          <a:p>
            <a:pPr marL="324000" lvl="1" indent="0">
              <a:buNone/>
            </a:pPr>
            <a:endParaRPr lang="en-US" dirty="0">
              <a:solidFill>
                <a:srgbClr val="5E5E5E"/>
              </a:solidFill>
              <a:ea typeface="+mn-lt"/>
              <a:cs typeface="+mn-lt"/>
            </a:endParaRPr>
          </a:p>
          <a:p>
            <a:pPr marL="629435" lvl="1" indent="-305435"/>
            <a:r>
              <a:rPr lang="en-US" dirty="0">
                <a:solidFill>
                  <a:srgbClr val="5E5E5E"/>
                </a:solidFill>
                <a:ea typeface="+mn-lt"/>
                <a:cs typeface="+mn-lt"/>
              </a:rPr>
              <a:t>Armor removed from 1% of forage fish spawning habitat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95AFA-04D8-DAAA-8C4F-896190366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424" y="1320800"/>
            <a:ext cx="4703363" cy="553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9E17D-7A10-7A5E-DD2A-E4CEA4D554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1813" r="-87"/>
          <a:stretch/>
        </p:blipFill>
        <p:spPr>
          <a:xfrm>
            <a:off x="3759127" y="2886420"/>
            <a:ext cx="8432873" cy="27942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C40CE9-1377-280E-2E50-AF576587F59A}"/>
              </a:ext>
            </a:extLst>
          </p:cNvPr>
          <p:cNvGrpSpPr/>
          <p:nvPr/>
        </p:nvGrpSpPr>
        <p:grpSpPr>
          <a:xfrm>
            <a:off x="4098000" y="4516916"/>
            <a:ext cx="3996000" cy="143219"/>
            <a:chOff x="4053176" y="4172718"/>
            <a:chExt cx="3996000" cy="70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D9045D4-59AE-B5A6-5123-7565C2B33997}"/>
                    </a:ext>
                  </a:extLst>
                </p14:cNvPr>
                <p14:cNvContentPartPr/>
                <p14:nvPr/>
              </p14:nvContentPartPr>
              <p14:xfrm>
                <a:off x="4064696" y="4172718"/>
                <a:ext cx="3984480" cy="283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D9045D4-59AE-B5A6-5123-7565C2B3399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10696" y="3647385"/>
                  <a:ext cx="4092120" cy="1332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70184C9-93B6-7336-E1C4-2AE4F5D9386B}"/>
                    </a:ext>
                  </a:extLst>
                </p14:cNvPr>
                <p14:cNvContentPartPr/>
                <p14:nvPr/>
              </p14:nvContentPartPr>
              <p14:xfrm>
                <a:off x="4053176" y="4645758"/>
                <a:ext cx="3974760" cy="228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70184C9-93B6-7336-E1C4-2AE4F5D9386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99176" y="4121422"/>
                  <a:ext cx="4082400" cy="127588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EC01E85-17E3-02F4-88E5-FFDC5D8E26F4}"/>
                  </a:ext>
                </a:extLst>
              </p14:cNvPr>
              <p14:cNvContentPartPr/>
              <p14:nvPr/>
            </p14:nvContentPartPr>
            <p14:xfrm flipV="1">
              <a:off x="4092960" y="4333450"/>
              <a:ext cx="3979800" cy="45719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EC01E85-17E3-02F4-88E5-FFDC5D8E26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4038955" y="4226296"/>
                <a:ext cx="4087450" cy="25967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CA6D6C28-D54D-A78A-F682-3190201F58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3F8F-3BBF-D265-7006-F7834FA6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/>
              <a:t>Permit Analysis</a:t>
            </a: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29DAA1ED-5045-67C7-5C3A-BACD2C8F3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0CCB5-BFF6-E1AF-D017-91B08BFE5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441" y="2082188"/>
            <a:ext cx="9066585" cy="4279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DBE5F5-DF10-D7F2-504E-21749530F7F8}"/>
              </a:ext>
            </a:extLst>
          </p:cNvPr>
          <p:cNvSpPr txBox="1"/>
          <p:nvPr/>
        </p:nvSpPr>
        <p:spPr>
          <a:xfrm>
            <a:off x="3316077" y="1564395"/>
            <a:ext cx="654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Armor + Permit Associations (Count of Parcels)</a:t>
            </a:r>
          </a:p>
        </p:txBody>
      </p:sp>
    </p:spTree>
    <p:extLst>
      <p:ext uri="{BB962C8B-B14F-4D97-AF65-F5344CB8AC3E}">
        <p14:creationId xmlns:p14="http://schemas.microsoft.com/office/powerpoint/2010/main" val="255328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3F8F-3BBF-D265-7006-F7834FA6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/>
              <a:t>Permit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E2EBD0-BFD6-3087-F8E6-C51E8D182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3" y="2544485"/>
            <a:ext cx="6298803" cy="2993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9B36A-C28E-893D-B2F9-D1A5ABD3BCC8}"/>
              </a:ext>
            </a:extLst>
          </p:cNvPr>
          <p:cNvSpPr txBox="1"/>
          <p:nvPr/>
        </p:nvSpPr>
        <p:spPr>
          <a:xfrm>
            <a:off x="7807573" y="1910205"/>
            <a:ext cx="41064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Armor + Permit Associations </a:t>
            </a:r>
          </a:p>
          <a:p>
            <a:pPr algn="ctr"/>
            <a:r>
              <a:rPr lang="en-US" dirty="0"/>
              <a:t>(Length)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975032-5D01-175C-0198-4C17E55A0DC8}"/>
              </a:ext>
            </a:extLst>
          </p:cNvPr>
          <p:cNvSpPr/>
          <p:nvPr/>
        </p:nvSpPr>
        <p:spPr>
          <a:xfrm>
            <a:off x="4583016" y="2162207"/>
            <a:ext cx="2666083" cy="70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FB5AED-F3DE-548F-BFCB-E747F0D5259F}"/>
              </a:ext>
            </a:extLst>
          </p:cNvPr>
          <p:cNvGrpSpPr/>
          <p:nvPr/>
        </p:nvGrpSpPr>
        <p:grpSpPr>
          <a:xfrm>
            <a:off x="665579" y="2383550"/>
            <a:ext cx="11104525" cy="3911704"/>
            <a:chOff x="627693" y="2382557"/>
            <a:chExt cx="11104525" cy="39117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DF6E1A-F1CA-4A78-306A-2CACE7876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521" t="13668" r="50670" b="7663"/>
            <a:stretch/>
          </p:blipFill>
          <p:spPr>
            <a:xfrm>
              <a:off x="627693" y="2382557"/>
              <a:ext cx="3334708" cy="35774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12EE69-7D3E-3456-08F5-BCCC58779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419" r="1688"/>
            <a:stretch/>
          </p:blipFill>
          <p:spPr>
            <a:xfrm>
              <a:off x="3898900" y="2413503"/>
              <a:ext cx="4330701" cy="35786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ECE89D-A15A-619F-7054-CCC3DF478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557" t="21156" r="48009"/>
            <a:stretch/>
          </p:blipFill>
          <p:spPr>
            <a:xfrm>
              <a:off x="8149363" y="2712194"/>
              <a:ext cx="3582855" cy="358206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45E3755-7C22-2428-4EA2-CC9A0A4407C1}"/>
              </a:ext>
            </a:extLst>
          </p:cNvPr>
          <p:cNvSpPr txBox="1"/>
          <p:nvPr/>
        </p:nvSpPr>
        <p:spPr>
          <a:xfrm>
            <a:off x="936433" y="1910205"/>
            <a:ext cx="36465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Armor + Permit Associations </a:t>
            </a:r>
          </a:p>
          <a:p>
            <a:pPr algn="ctr"/>
            <a:r>
              <a:rPr lang="en-US" dirty="0"/>
              <a:t>(Count of Parcels)</a:t>
            </a:r>
          </a:p>
        </p:txBody>
      </p:sp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F541B3C1-163D-8050-8B3F-C988B9CE0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5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EBC85CE-39F4-59DC-0E80-1C1E3621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1" t="28030"/>
          <a:stretch/>
        </p:blipFill>
        <p:spPr>
          <a:xfrm>
            <a:off x="4677314" y="1359278"/>
            <a:ext cx="7032570" cy="5294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86994-1382-29FD-08A1-6305036B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Permit Analysis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65C660-6B11-6FA0-7493-205F985A8CDC}"/>
              </a:ext>
            </a:extLst>
          </p:cNvPr>
          <p:cNvSpPr txBox="1">
            <a:spLocks/>
          </p:cNvSpPr>
          <p:nvPr/>
        </p:nvSpPr>
        <p:spPr>
          <a:xfrm>
            <a:off x="482116" y="1298221"/>
            <a:ext cx="3931839" cy="5355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 sz="2400"/>
              <a:t>Widespread permitted and unpermitted change</a:t>
            </a:r>
          </a:p>
          <a:p>
            <a:pPr marL="629435" lvl="1" indent="-305435"/>
            <a:r>
              <a:rPr lang="en-US" sz="2200"/>
              <a:t>Most change clustered in existing developments</a:t>
            </a:r>
          </a:p>
          <a:p>
            <a:pPr marL="629435" lvl="1" indent="-305435"/>
            <a:r>
              <a:rPr lang="en-US" sz="2200"/>
              <a:t>Some parcels had more than one permit</a:t>
            </a:r>
          </a:p>
          <a:p>
            <a:pPr marL="305435" indent="-305435"/>
            <a:r>
              <a:rPr lang="en-US" sz="2400"/>
              <a:t>Example sites: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3CF5-6243-C0EC-F268-D11C15272C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14391" r="8303" b="17805"/>
          <a:stretch/>
        </p:blipFill>
        <p:spPr>
          <a:xfrm>
            <a:off x="4677314" y="1359279"/>
            <a:ext cx="7032570" cy="5294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811C7-AA17-3009-B498-089D17C4D6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10853" r="318" b="16542"/>
          <a:stretch/>
        </p:blipFill>
        <p:spPr>
          <a:xfrm>
            <a:off x="4677314" y="1359280"/>
            <a:ext cx="7032570" cy="52942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F6BAAD-19AC-83A1-3C72-071EE204A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704" y="4971575"/>
            <a:ext cx="2397610" cy="1681997"/>
          </a:xfrm>
          <a:prstGeom prst="rect">
            <a:avLst/>
          </a:prstGeom>
        </p:spPr>
      </p:pic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44203AEF-254E-1BB6-5767-AAB741210A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86994-1382-29FD-08A1-6305036B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Discussion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C546F7-B362-E7FE-A945-EC3798F92FC9}"/>
              </a:ext>
            </a:extLst>
          </p:cNvPr>
          <p:cNvSpPr txBox="1">
            <a:spLocks/>
          </p:cNvSpPr>
          <p:nvPr/>
        </p:nvSpPr>
        <p:spPr>
          <a:xfrm>
            <a:off x="482116" y="1354667"/>
            <a:ext cx="6528284" cy="52989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 sz="2400"/>
              <a:t>Considerable lengths of unpermitted and permitted armor change were documented since 2016</a:t>
            </a:r>
          </a:p>
          <a:p>
            <a:pPr marL="305435" indent="-305435"/>
            <a:r>
              <a:rPr lang="en-US" sz="2400"/>
              <a:t>Additional verification of armor on unpermitted activities should be conducted before pursuing action:</a:t>
            </a:r>
          </a:p>
          <a:p>
            <a:pPr marL="629435" lvl="1" indent="-305435"/>
            <a:r>
              <a:rPr lang="en-US" sz="1800"/>
              <a:t>Mapping event photos and historical air photos</a:t>
            </a:r>
          </a:p>
          <a:p>
            <a:pPr marL="629435" lvl="1" indent="-305435"/>
            <a:r>
              <a:rPr lang="en-US" sz="1800"/>
              <a:t>Legacy permits </a:t>
            </a:r>
          </a:p>
          <a:p>
            <a:pPr marL="305435" indent="-305435"/>
            <a:r>
              <a:rPr lang="en-US" sz="2400"/>
              <a:t>Ongoing compliance monitoring and armor change mapping are valuable tools for enforcement and preserving long-term shoreline functions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228008-06D6-9181-D6E1-468A22D2C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r="-1"/>
          <a:stretch/>
        </p:blipFill>
        <p:spPr bwMode="auto">
          <a:xfrm rot="5400000">
            <a:off x="6942326" y="1886015"/>
            <a:ext cx="5298906" cy="42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F3378A7-6C0A-86E6-7E5D-40E772934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4BFB7C5-23B6-4047-BF5E-F9EEBB437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DA931-62D6-4B32-9103-84C0960A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20" y="457200"/>
            <a:ext cx="6248454" cy="58597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8DE12-00A9-79E9-6224-7B8E55EB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46" y="849745"/>
            <a:ext cx="5526993" cy="474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Question &amp; Answer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5E140-9B6E-43E9-B17E-CDFE3FCA8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453642"/>
            <a:ext cx="3615595" cy="58632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3CD9F-A361-4496-A6E0-24338B2A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Media">
            <a:extLst>
              <a:ext uri="{FF2B5EF4-FFF2-40B4-BE49-F238E27FC236}">
                <a16:creationId xmlns:a16="http://schemas.microsoft.com/office/drawing/2014/main" id="{E12584A9-CE3A-B448-2676-13830617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57" y="3493820"/>
            <a:ext cx="3172500" cy="23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56E543-C260-3065-4F2C-EB83A4D8D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96" y="816400"/>
            <a:ext cx="3193661" cy="2379448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9F6EC72-736E-FAB7-096E-372670B55D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03" y="5540315"/>
            <a:ext cx="2492597" cy="6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3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74F8-9E80-D850-F975-2D2BF3DF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Puget Sound Interconnected components</a:t>
            </a:r>
          </a:p>
        </p:txBody>
      </p:sp>
      <p:pic>
        <p:nvPicPr>
          <p:cNvPr id="5" name="Picture 6" descr="Beach-Bluff-PSNERP-cover">
            <a:extLst>
              <a:ext uri="{FF2B5EF4-FFF2-40B4-BE49-F238E27FC236}">
                <a16:creationId xmlns:a16="http://schemas.microsoft.com/office/drawing/2014/main" id="{38632D2C-1B63-7AE6-2CA3-69E3715C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29" y="1285089"/>
            <a:ext cx="4234541" cy="54845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VECimage">
            <a:extLst>
              <a:ext uri="{FF2B5EF4-FFF2-40B4-BE49-F238E27FC236}">
                <a16:creationId xmlns:a16="http://schemas.microsoft.com/office/drawing/2014/main" id="{5C017B5F-E069-E834-6840-61DA2F836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1969" r="5957" b="11223"/>
          <a:stretch/>
        </p:blipFill>
        <p:spPr bwMode="auto">
          <a:xfrm>
            <a:off x="578381" y="1278699"/>
            <a:ext cx="4668534" cy="54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7F17B9E6-F20C-E4C8-23C4-4DA1EDCD1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DDFB-3AF8-AD60-B366-180933EF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SHORELINE ARMOR</a:t>
            </a:r>
          </a:p>
        </p:txBody>
      </p:sp>
      <p:pic>
        <p:nvPicPr>
          <p:cNvPr id="3" name="Picture 2" descr="http://www.shorefriendly.org/wp-content/uploads/2016/01/YourOptions_infographic_Soft_REV.png">
            <a:extLst>
              <a:ext uri="{FF2B5EF4-FFF2-40B4-BE49-F238E27FC236}">
                <a16:creationId xmlns:a16="http://schemas.microsoft.com/office/drawing/2014/main" id="{71DE3F33-D728-EA73-BCB9-589894BAC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394"/>
          <a:stretch/>
        </p:blipFill>
        <p:spPr bwMode="auto">
          <a:xfrm>
            <a:off x="5962742" y="1520686"/>
            <a:ext cx="5648066" cy="500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3FA2D9-E585-5569-8DD6-917C47C7F0E9}"/>
              </a:ext>
            </a:extLst>
          </p:cNvPr>
          <p:cNvSpPr txBox="1">
            <a:spLocks noChangeArrowheads="1"/>
          </p:cNvSpPr>
          <p:nvPr/>
        </p:nvSpPr>
        <p:spPr>
          <a:xfrm>
            <a:off x="755373" y="1520686"/>
            <a:ext cx="9611139" cy="52099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latin typeface="+mj-lt"/>
              </a:rPr>
              <a:t>Impacts of Shore Armor	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Burial of beach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Loss of backshore berm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Increase wave reflection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Beach scour/erosion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Loss of fines (sands)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Impacts to littoral drift 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Reduced sediment input 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Proliferation and expansion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Habitats simplified/lost</a:t>
            </a:r>
            <a:endParaRPr lang="en-US" altLang="en-US" sz="1800">
              <a:latin typeface="+mj-lt"/>
            </a:endParaRPr>
          </a:p>
        </p:txBody>
      </p:sp>
      <p:pic>
        <p:nvPicPr>
          <p:cNvPr id="5" name="Picture 4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23E9083C-C1EA-D0CB-82EB-6D9F77DCC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DDFB-3AF8-AD60-B366-180933EF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Mapping SHORELINE ARMOR in Island County</a:t>
            </a:r>
          </a:p>
        </p:txBody>
      </p:sp>
      <p:pic>
        <p:nvPicPr>
          <p:cNvPr id="7" name="Picture 6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B29B3CA8-E17E-C365-E18F-385E3FAFF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6332"/>
          <a:stretch/>
        </p:blipFill>
        <p:spPr>
          <a:xfrm>
            <a:off x="5660571" y="1335266"/>
            <a:ext cx="6096000" cy="539537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C1464AD-A9A9-CBF1-16A3-EE4FB8E28C5D}"/>
              </a:ext>
            </a:extLst>
          </p:cNvPr>
          <p:cNvSpPr txBox="1">
            <a:spLocks noChangeArrowheads="1"/>
          </p:cNvSpPr>
          <p:nvPr/>
        </p:nvSpPr>
        <p:spPr>
          <a:xfrm>
            <a:off x="435429" y="1456267"/>
            <a:ext cx="5225142" cy="52743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>
                <a:latin typeface="+mj-lt"/>
              </a:rPr>
              <a:t>Mapping Objectives	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Repeat Methods from 2016 mapping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Measure Armor Change</a:t>
            </a:r>
          </a:p>
          <a:p>
            <a:pPr lvl="2">
              <a:buFont typeface="Arial" panose="020B0604020202020204" pitchFamily="34" charset="0"/>
              <a:buChar char="♦"/>
            </a:pPr>
            <a:r>
              <a:rPr lang="en-US" altLang="en-US" sz="1800">
                <a:latin typeface="+mj-lt"/>
              </a:rPr>
              <a:t>Characterize nature of change</a:t>
            </a:r>
          </a:p>
          <a:p>
            <a:pPr lvl="1">
              <a:buFont typeface="Arial" panose="020B0604020202020204" pitchFamily="34" charset="0"/>
              <a:buChar char="♦"/>
            </a:pPr>
            <a:r>
              <a:rPr lang="en-US" altLang="en-US" sz="2000">
                <a:latin typeface="+mj-lt"/>
              </a:rPr>
              <a:t>Pair with Permit Analysis</a:t>
            </a:r>
          </a:p>
          <a:p>
            <a:pPr lvl="2">
              <a:buFont typeface="Arial" panose="020B0604020202020204" pitchFamily="34" charset="0"/>
              <a:buChar char="♦"/>
            </a:pPr>
            <a:r>
              <a:rPr lang="en-US" altLang="en-US" sz="1800">
                <a:latin typeface="+mj-lt"/>
              </a:rPr>
              <a:t>Evaluate types of permits and actions</a:t>
            </a:r>
          </a:p>
        </p:txBody>
      </p:sp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5837D1D1-0890-EDA2-2228-17CAFA859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86994-1382-29FD-08A1-6305036B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Shoreline Armor Mapping Methods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140D81-C425-9AD8-B47C-C3A53BA81C06}"/>
              </a:ext>
            </a:extLst>
          </p:cNvPr>
          <p:cNvSpPr txBox="1">
            <a:spLocks/>
          </p:cNvSpPr>
          <p:nvPr/>
        </p:nvSpPr>
        <p:spPr>
          <a:xfrm>
            <a:off x="437511" y="1507874"/>
            <a:ext cx="5933791" cy="4956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 sz="2400">
                <a:ea typeface="+mn-lt"/>
                <a:cs typeface="+mn-lt"/>
              </a:rPr>
              <a:t>Boat-based mapping</a:t>
            </a:r>
          </a:p>
          <a:p>
            <a:pPr marL="305435" indent="-305435"/>
            <a:r>
              <a:rPr lang="en-US" sz="2400">
                <a:ea typeface="+mn-lt"/>
                <a:cs typeface="+mn-lt"/>
              </a:rPr>
              <a:t>Desktop post-processing and analysis</a:t>
            </a:r>
          </a:p>
          <a:p>
            <a:pPr marL="305435" indent="-305435"/>
            <a:r>
              <a:rPr lang="en-US" sz="2400">
                <a:ea typeface="+mn-lt"/>
                <a:cs typeface="+mn-lt"/>
              </a:rPr>
              <a:t>Association of armor changes with permit records</a:t>
            </a:r>
            <a:endParaRPr lang="en-US" sz="2000">
              <a:ea typeface="+mn-lt"/>
              <a:cs typeface="+mn-lt"/>
            </a:endParaRPr>
          </a:p>
          <a:p>
            <a:pPr marL="324000" lvl="1" indent="0">
              <a:buNone/>
            </a:pPr>
            <a:endParaRPr lang="en-US" sz="2200">
              <a:ea typeface="+mn-lt"/>
              <a:cs typeface="+mn-lt"/>
            </a:endParaRPr>
          </a:p>
          <a:p>
            <a:pPr marL="305435" indent="-305435"/>
            <a:endParaRPr lang="en-US">
              <a:solidFill>
                <a:srgbClr val="5E5E5E"/>
              </a:solidFill>
              <a:ea typeface="+mn-lt"/>
              <a:cs typeface="+mn-lt"/>
            </a:endParaRPr>
          </a:p>
          <a:p>
            <a:pPr marL="305435" indent="-305435"/>
            <a:endParaRPr lang="en-US"/>
          </a:p>
        </p:txBody>
      </p:sp>
      <p:pic>
        <p:nvPicPr>
          <p:cNvPr id="1026" name="Picture 2" descr="Media">
            <a:extLst>
              <a:ext uri="{FF2B5EF4-FFF2-40B4-BE49-F238E27FC236}">
                <a16:creationId xmlns:a16="http://schemas.microsoft.com/office/drawing/2014/main" id="{DE279181-63FF-C8D0-9199-B80C0F4E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569" y="1358138"/>
            <a:ext cx="3942919" cy="5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5382D3D3-55B6-5FE4-6C8D-86482FFA0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B2C39-980D-615C-F1F3-4BC495B7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Shoreline Armor mapping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7FE37-9F88-F840-B204-BA1296A2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44978"/>
            <a:ext cx="5729297" cy="4413821"/>
          </a:xfrm>
        </p:spPr>
        <p:txBody>
          <a:bodyPr anchor="t"/>
          <a:lstStyle/>
          <a:p>
            <a:pPr marL="305435" indent="-305435"/>
            <a:r>
              <a:rPr lang="en-US" sz="2400">
                <a:ea typeface="+mn-lt"/>
                <a:cs typeface="+mn-lt"/>
              </a:rPr>
              <a:t>Boat-based mapping</a:t>
            </a:r>
          </a:p>
          <a:p>
            <a:pPr marL="629435" lvl="1" indent="-305435"/>
            <a:r>
              <a:rPr lang="en-US" sz="1800">
                <a:ea typeface="+mn-lt"/>
                <a:cs typeface="+mn-lt"/>
              </a:rPr>
              <a:t>GNSS GPS + Laser Rangefinder</a:t>
            </a:r>
          </a:p>
          <a:p>
            <a:pPr marL="629435" lvl="1" indent="-305435"/>
            <a:r>
              <a:rPr lang="en-US" sz="1800">
                <a:ea typeface="+mn-lt"/>
                <a:cs typeface="+mn-lt"/>
              </a:rPr>
              <a:t>Digital Field Form </a:t>
            </a:r>
          </a:p>
          <a:p>
            <a:pPr marL="629435" lvl="1" indent="-305435"/>
            <a:r>
              <a:rPr lang="en-US" sz="1800">
                <a:ea typeface="+mn-lt"/>
                <a:cs typeface="+mn-lt"/>
              </a:rPr>
              <a:t>High-tide cycle for shallow areas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9" name="Picture 8" descr="A pole on a boat&#10;&#10;Description automatically generated">
            <a:extLst>
              <a:ext uri="{FF2B5EF4-FFF2-40B4-BE49-F238E27FC236}">
                <a16:creationId xmlns:a16="http://schemas.microsoft.com/office/drawing/2014/main" id="{B3680E6C-2538-97B5-2DFA-E91EF2BB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2378"/>
          <a:stretch/>
        </p:blipFill>
        <p:spPr>
          <a:xfrm>
            <a:off x="8286044" y="1444978"/>
            <a:ext cx="3415137" cy="5040489"/>
          </a:xfrm>
          <a:prstGeom prst="rect">
            <a:avLst/>
          </a:prstGeom>
        </p:spPr>
      </p:pic>
      <p:pic>
        <p:nvPicPr>
          <p:cNvPr id="11" name="Picture 10" descr="A person taking a picture of a boat&#10;&#10;Description automatically generated">
            <a:extLst>
              <a:ext uri="{FF2B5EF4-FFF2-40B4-BE49-F238E27FC236}">
                <a16:creationId xmlns:a16="http://schemas.microsoft.com/office/drawing/2014/main" id="{559E0286-85FB-43F2-6EEE-2F27FD81D2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r="19259"/>
          <a:stretch/>
        </p:blipFill>
        <p:spPr>
          <a:xfrm>
            <a:off x="4648656" y="1444977"/>
            <a:ext cx="3526267" cy="5040489"/>
          </a:xfrm>
          <a:prstGeom prst="rect">
            <a:avLst/>
          </a:prstGeom>
        </p:spPr>
      </p:pic>
      <p:pic>
        <p:nvPicPr>
          <p:cNvPr id="13" name="Picture 1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6B508B3E-DCCA-7DED-7B9C-0EB13F95D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52" y="1371601"/>
            <a:ext cx="2468880" cy="54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8B8C93-B25A-702D-88DC-EF1EEACA3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739" y="1371600"/>
            <a:ext cx="2468880" cy="5486400"/>
          </a:xfrm>
          <a:prstGeom prst="rect">
            <a:avLst/>
          </a:prstGeom>
        </p:spPr>
      </p:pic>
      <p:pic>
        <p:nvPicPr>
          <p:cNvPr id="17" name="Picture 16" descr="A map of a city&#10;&#10;Description automatically generated">
            <a:extLst>
              <a:ext uri="{FF2B5EF4-FFF2-40B4-BE49-F238E27FC236}">
                <a16:creationId xmlns:a16="http://schemas.microsoft.com/office/drawing/2014/main" id="{5D5D7B4D-BDAB-0A31-AAE2-2D3B42497C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1371600"/>
            <a:ext cx="2468880" cy="5486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9FDE65C-B5F3-0F8F-A2E0-FBB9BD034BB8}"/>
              </a:ext>
            </a:extLst>
          </p:cNvPr>
          <p:cNvGrpSpPr/>
          <p:nvPr/>
        </p:nvGrpSpPr>
        <p:grpSpPr>
          <a:xfrm>
            <a:off x="5285565" y="1371600"/>
            <a:ext cx="6770871" cy="5463050"/>
            <a:chOff x="4648656" y="1332088"/>
            <a:chExt cx="6770871" cy="54630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25EBA2-15C5-5AAB-C6AE-527339D4D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656" y="1332088"/>
              <a:ext cx="6770871" cy="546305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CF49B20-4BA2-2CB6-3997-2AE11C187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21161" y="2218796"/>
              <a:ext cx="1143000" cy="523875"/>
            </a:xfrm>
            <a:prstGeom prst="rect">
              <a:avLst/>
            </a:prstGeom>
          </p:spPr>
        </p:pic>
      </p:grpSp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0A15BA44-94CD-8B18-76A8-98A1C5C25C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49F2-A958-FC39-BFFD-44DBB0CA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Laser Offset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30E58-CAE3-0849-9422-ADCB0ECD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50" y="1493823"/>
            <a:ext cx="4283319" cy="3416300"/>
          </a:xfrm>
        </p:spPr>
        <p:txBody>
          <a:bodyPr>
            <a:noAutofit/>
          </a:bodyPr>
          <a:lstStyle/>
          <a:p>
            <a:r>
              <a:rPr lang="en-US" sz="2400"/>
              <a:t>How it works:</a:t>
            </a:r>
          </a:p>
          <a:p>
            <a:pPr lvl="1"/>
            <a:r>
              <a:rPr lang="en-US" sz="1800"/>
              <a:t>Collect a GPS point</a:t>
            </a:r>
          </a:p>
          <a:p>
            <a:pPr lvl="1"/>
            <a:r>
              <a:rPr lang="en-US" sz="1800"/>
              <a:t>Within digital field form, </a:t>
            </a:r>
            <a:br>
              <a:rPr lang="en-US" sz="1800"/>
            </a:br>
            <a:r>
              <a:rPr lang="en-US" sz="1800"/>
              <a:t>“offset” the GPS point</a:t>
            </a:r>
          </a:p>
          <a:p>
            <a:pPr lvl="1"/>
            <a:r>
              <a:rPr lang="en-US" sz="1800"/>
              <a:t>Fire the laser rangefinder at the mapping target</a:t>
            </a:r>
          </a:p>
          <a:p>
            <a:pPr lvl="1"/>
            <a:r>
              <a:rPr lang="en-US" sz="1800"/>
              <a:t>The GPS point is shifted in FieldMaps to the target location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DD5C3B-85DC-5A63-20C8-563A44A915AF}"/>
              </a:ext>
            </a:extLst>
          </p:cNvPr>
          <p:cNvGrpSpPr/>
          <p:nvPr/>
        </p:nvGrpSpPr>
        <p:grpSpPr>
          <a:xfrm>
            <a:off x="7049310" y="2603500"/>
            <a:ext cx="2867056" cy="4254500"/>
            <a:chOff x="4396573" y="302194"/>
            <a:chExt cx="2894661" cy="4358640"/>
          </a:xfrm>
        </p:grpSpPr>
        <p:pic>
          <p:nvPicPr>
            <p:cNvPr id="5" name="Picture 6" descr="See the source image">
              <a:extLst>
                <a:ext uri="{FF2B5EF4-FFF2-40B4-BE49-F238E27FC236}">
                  <a16:creationId xmlns:a16="http://schemas.microsoft.com/office/drawing/2014/main" id="{1E813F18-47A6-6C40-29A1-63CC83857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573" y="302194"/>
              <a:ext cx="2894661" cy="435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Arrow 100 GNSS Receiver product image for GNSS receiver with GPS GLONASS Galileo BeiDou">
              <a:extLst>
                <a:ext uri="{FF2B5EF4-FFF2-40B4-BE49-F238E27FC236}">
                  <a16:creationId xmlns:a16="http://schemas.microsoft.com/office/drawing/2014/main" id="{880AEB87-D8C4-EA95-58FA-9DAC8F0A3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67265">
              <a:off x="5097732" y="2218116"/>
              <a:ext cx="2019080" cy="145207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perspectiveRelaxedModerately" fov="5400000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TruPulse 360R - Special Tactics Solutions Inc.">
            <a:extLst>
              <a:ext uri="{FF2B5EF4-FFF2-40B4-BE49-F238E27FC236}">
                <a16:creationId xmlns:a16="http://schemas.microsoft.com/office/drawing/2014/main" id="{C03E34AB-2E34-FED5-D725-CB7CE3B0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1" b="89986" l="8724" r="93750">
                        <a14:foregroundMark x1="42448" y1="9450" x2="65495" y2="8181"/>
                        <a14:foregroundMark x1="87891" y1="59379" x2="89063" y2="33850"/>
                        <a14:foregroundMark x1="90234" y1="56841" x2="87891" y2="30606"/>
                        <a14:foregroundMark x1="93750" y1="51058" x2="93229" y2="40762"/>
                        <a14:foregroundMark x1="8724" y1="74753" x2="10547" y2="66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0" y="4972133"/>
            <a:ext cx="1517028" cy="14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8ACB87E-ED69-91F1-03A6-03D58DF75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236105" y="2093877"/>
            <a:ext cx="1671770" cy="16717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CF1167-534B-B424-1CCF-D3BA419E409A}"/>
              </a:ext>
            </a:extLst>
          </p:cNvPr>
          <p:cNvCxnSpPr>
            <a:cxnSpLocks/>
          </p:cNvCxnSpPr>
          <p:nvPr/>
        </p:nvCxnSpPr>
        <p:spPr>
          <a:xfrm flipH="1" flipV="1">
            <a:off x="6660444" y="3541450"/>
            <a:ext cx="1008918" cy="1928641"/>
          </a:xfrm>
          <a:prstGeom prst="straightConnector1">
            <a:avLst/>
          </a:prstGeom>
          <a:ln w="57150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73486E01-A7C8-04C4-633E-FB50E137D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4219" y="6113945"/>
            <a:ext cx="888637" cy="888637"/>
          </a:xfrm>
          <a:prstGeom prst="rect">
            <a:avLst/>
          </a:prstGeom>
        </p:spPr>
      </p:pic>
      <p:pic>
        <p:nvPicPr>
          <p:cNvPr id="4102" name="Picture 6" descr="ArcGIS Field Maps Resources - Tutorials, Documentation, Videos &amp; More | Esri  UK">
            <a:extLst>
              <a:ext uri="{FF2B5EF4-FFF2-40B4-BE49-F238E27FC236}">
                <a16:creationId xmlns:a16="http://schemas.microsoft.com/office/drawing/2014/main" id="{8D3CDED8-F0D6-5CF3-5CD2-299646F5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30" b="99432" l="9938" r="89907">
                        <a14:foregroundMark x1="11957" y1="82386" x2="11957" y2="82386"/>
                        <a14:foregroundMark x1="20186" y1="5966" x2="20186" y2="5966"/>
                        <a14:foregroundMark x1="54969" y1="5114" x2="54969" y2="5114"/>
                        <a14:foregroundMark x1="71894" y1="4830" x2="71894" y2="4830"/>
                        <a14:foregroundMark x1="78727" y1="15625" x2="78727" y2="15625"/>
                        <a14:foregroundMark x1="82298" y1="93182" x2="76863" y2="29830"/>
                        <a14:foregroundMark x1="19720" y1="98580" x2="48292" y2="94602"/>
                        <a14:foregroundMark x1="12267" y1="86364" x2="13509" y2="68750"/>
                        <a14:foregroundMark x1="12267" y1="54545" x2="25155" y2="21023"/>
                        <a14:foregroundMark x1="25155" y1="21023" x2="28727" y2="15909"/>
                        <a14:foregroundMark x1="11957" y1="21875" x2="21429" y2="8239"/>
                        <a14:foregroundMark x1="21429" y1="8239" x2="21429" y2="8239"/>
                        <a14:foregroundMark x1="25621" y1="5966" x2="57453" y2="14489"/>
                        <a14:foregroundMark x1="17547" y1="20455" x2="29348" y2="74432"/>
                        <a14:foregroundMark x1="29348" y1="74432" x2="29814" y2="75000"/>
                        <a14:foregroundMark x1="70342" y1="94602" x2="81522" y2="94602"/>
                        <a14:foregroundMark x1="81522" y1="94602" x2="82453" y2="9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27" y="4910123"/>
            <a:ext cx="3416490" cy="18673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AD25A941-1BCB-D733-8AF1-4104A2CF1F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5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116 L -0.12605 -0.480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99C8-65BD-08F4-3EAD-FE3348D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Post-Processing and Analysis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875B7-13A4-E2FE-F1B3-CBF5DA05E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524000"/>
            <a:ext cx="4961651" cy="4334799"/>
          </a:xfrm>
        </p:spPr>
        <p:txBody>
          <a:bodyPr anchor="t">
            <a:normAutofit/>
          </a:bodyPr>
          <a:lstStyle/>
          <a:p>
            <a:pPr marL="305435" indent="-305435"/>
            <a:r>
              <a:rPr lang="en-US" sz="2400">
                <a:ea typeface="+mn-lt"/>
                <a:cs typeface="+mn-lt"/>
              </a:rPr>
              <a:t>Desktop post-processing and analysis</a:t>
            </a:r>
          </a:p>
          <a:p>
            <a:pPr marL="629435" lvl="1" indent="-305435"/>
            <a:r>
              <a:rPr lang="en-US" sz="1800">
                <a:ea typeface="+mn-lt"/>
                <a:cs typeface="+mn-lt"/>
              </a:rPr>
              <a:t>Compared “pre-snap” and ShoreZone-conforming armor geometry</a:t>
            </a:r>
          </a:p>
          <a:p>
            <a:pPr marL="629435" lvl="1" indent="-305435"/>
            <a:r>
              <a:rPr lang="en-US" sz="1800">
                <a:ea typeface="+mn-lt"/>
                <a:cs typeface="+mn-lt"/>
              </a:rPr>
              <a:t>Analyzed for changes in:</a:t>
            </a:r>
          </a:p>
          <a:p>
            <a:pPr marL="899435" lvl="2" indent="-305435"/>
            <a:r>
              <a:rPr lang="en-US" sz="1600">
                <a:ea typeface="+mn-lt"/>
                <a:cs typeface="+mn-lt"/>
              </a:rPr>
              <a:t>Presence/absence</a:t>
            </a:r>
          </a:p>
          <a:p>
            <a:pPr marL="899435" lvl="2" indent="-305435"/>
            <a:r>
              <a:rPr lang="en-US" sz="1600">
                <a:ea typeface="+mn-lt"/>
                <a:cs typeface="+mn-lt"/>
              </a:rPr>
              <a:t>Elevation</a:t>
            </a:r>
          </a:p>
          <a:p>
            <a:pPr marL="899435" lvl="2" indent="-305435"/>
            <a:r>
              <a:rPr lang="en-US" sz="1600">
                <a:ea typeface="+mn-lt"/>
                <a:cs typeface="+mn-lt"/>
              </a:rPr>
              <a:t>Condition</a:t>
            </a:r>
          </a:p>
          <a:p>
            <a:pPr marL="629435" lvl="1" indent="-305435"/>
            <a:r>
              <a:rPr lang="en-US" sz="1800">
                <a:ea typeface="+mn-lt"/>
                <a:cs typeface="+mn-lt"/>
              </a:rPr>
              <a:t>Summarized by shoretype, forage fish impacts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183C9-29B3-BFF2-8ADF-81A60FDCF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413"/>
          <a:stretch/>
        </p:blipFill>
        <p:spPr>
          <a:xfrm>
            <a:off x="4913320" y="1884578"/>
            <a:ext cx="7131924" cy="3449422"/>
          </a:xfrm>
          <a:prstGeom prst="rect">
            <a:avLst/>
          </a:prstGeom>
        </p:spPr>
      </p:pic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A850C6D7-ACAA-3043-1855-25538480D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272BBA-1D93-A07B-E6E5-817F764D2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155" y="1378985"/>
            <a:ext cx="6332307" cy="5213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E1757-0261-6F5E-4195-78BC1DF3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Permit Analysis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D8CAB-1CEC-A467-35CD-6453CC39E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57868"/>
            <a:ext cx="4464941" cy="4300932"/>
          </a:xfrm>
        </p:spPr>
        <p:txBody>
          <a:bodyPr anchor="t">
            <a:normAutofit/>
          </a:bodyPr>
          <a:lstStyle/>
          <a:p>
            <a:r>
              <a:rPr lang="en-US" sz="2000"/>
              <a:t>Unify and summarize permit records across jurisdictions</a:t>
            </a:r>
          </a:p>
          <a:p>
            <a:r>
              <a:rPr lang="en-US" sz="2000"/>
              <a:t>Associate tax parcels with permit records by Parcel ID</a:t>
            </a:r>
          </a:p>
          <a:p>
            <a:r>
              <a:rPr lang="en-US" sz="2000"/>
              <a:t>Extend coastal parcels to intersect armor records (ShoreZone Shoreline-conforming)</a:t>
            </a:r>
          </a:p>
          <a:p>
            <a:r>
              <a:rPr lang="en-US" sz="2000"/>
              <a:t>Spatially intersect and summarize mapped change (armor line) against issued permits (from tax parcels)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BD3E6-7ECC-3EC7-252D-6A307CF60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155" y="1378985"/>
            <a:ext cx="6332308" cy="5213726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33799BE-7223-49D7-3BE4-710DE71BA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49229"/>
              </p:ext>
            </p:extLst>
          </p:nvPr>
        </p:nvGraphicFramePr>
        <p:xfrm>
          <a:off x="222779" y="3429000"/>
          <a:ext cx="11746442" cy="3279508"/>
        </p:xfrm>
        <a:graphic>
          <a:graphicData uri="http://schemas.openxmlformats.org/drawingml/2006/table">
            <a:tbl>
              <a:tblPr/>
              <a:tblGrid>
                <a:gridCol w="695302">
                  <a:extLst>
                    <a:ext uri="{9D8B030D-6E8A-4147-A177-3AD203B41FA5}">
                      <a16:colId xmlns:a16="http://schemas.microsoft.com/office/drawing/2014/main" val="2035041773"/>
                    </a:ext>
                  </a:extLst>
                </a:gridCol>
                <a:gridCol w="536591">
                  <a:extLst>
                    <a:ext uri="{9D8B030D-6E8A-4147-A177-3AD203B41FA5}">
                      <a16:colId xmlns:a16="http://schemas.microsoft.com/office/drawing/2014/main" val="3542236542"/>
                    </a:ext>
                  </a:extLst>
                </a:gridCol>
                <a:gridCol w="423227">
                  <a:extLst>
                    <a:ext uri="{9D8B030D-6E8A-4147-A177-3AD203B41FA5}">
                      <a16:colId xmlns:a16="http://schemas.microsoft.com/office/drawing/2014/main" val="337428711"/>
                    </a:ext>
                  </a:extLst>
                </a:gridCol>
                <a:gridCol w="559264">
                  <a:extLst>
                    <a:ext uri="{9D8B030D-6E8A-4147-A177-3AD203B41FA5}">
                      <a16:colId xmlns:a16="http://schemas.microsoft.com/office/drawing/2014/main" val="3023466644"/>
                    </a:ext>
                  </a:extLst>
                </a:gridCol>
                <a:gridCol w="687745">
                  <a:extLst>
                    <a:ext uri="{9D8B030D-6E8A-4147-A177-3AD203B41FA5}">
                      <a16:colId xmlns:a16="http://schemas.microsoft.com/office/drawing/2014/main" val="4289867230"/>
                    </a:ext>
                  </a:extLst>
                </a:gridCol>
                <a:gridCol w="778436">
                  <a:extLst>
                    <a:ext uri="{9D8B030D-6E8A-4147-A177-3AD203B41FA5}">
                      <a16:colId xmlns:a16="http://schemas.microsoft.com/office/drawing/2014/main" val="48854613"/>
                    </a:ext>
                  </a:extLst>
                </a:gridCol>
                <a:gridCol w="674518">
                  <a:extLst>
                    <a:ext uri="{9D8B030D-6E8A-4147-A177-3AD203B41FA5}">
                      <a16:colId xmlns:a16="http://schemas.microsoft.com/office/drawing/2014/main" val="499996302"/>
                    </a:ext>
                  </a:extLst>
                </a:gridCol>
                <a:gridCol w="619725">
                  <a:extLst>
                    <a:ext uri="{9D8B030D-6E8A-4147-A177-3AD203B41FA5}">
                      <a16:colId xmlns:a16="http://schemas.microsoft.com/office/drawing/2014/main" val="1415229749"/>
                    </a:ext>
                  </a:extLst>
                </a:gridCol>
                <a:gridCol w="1602217">
                  <a:extLst>
                    <a:ext uri="{9D8B030D-6E8A-4147-A177-3AD203B41FA5}">
                      <a16:colId xmlns:a16="http://schemas.microsoft.com/office/drawing/2014/main" val="451584100"/>
                    </a:ext>
                  </a:extLst>
                </a:gridCol>
                <a:gridCol w="612169">
                  <a:extLst>
                    <a:ext uri="{9D8B030D-6E8A-4147-A177-3AD203B41FA5}">
                      <a16:colId xmlns:a16="http://schemas.microsoft.com/office/drawing/2014/main" val="3919650106"/>
                    </a:ext>
                  </a:extLst>
                </a:gridCol>
                <a:gridCol w="606500">
                  <a:extLst>
                    <a:ext uri="{9D8B030D-6E8A-4147-A177-3AD203B41FA5}">
                      <a16:colId xmlns:a16="http://schemas.microsoft.com/office/drawing/2014/main" val="1328604403"/>
                    </a:ext>
                  </a:extLst>
                </a:gridCol>
                <a:gridCol w="566822">
                  <a:extLst>
                    <a:ext uri="{9D8B030D-6E8A-4147-A177-3AD203B41FA5}">
                      <a16:colId xmlns:a16="http://schemas.microsoft.com/office/drawing/2014/main" val="3299713355"/>
                    </a:ext>
                  </a:extLst>
                </a:gridCol>
                <a:gridCol w="447790">
                  <a:extLst>
                    <a:ext uri="{9D8B030D-6E8A-4147-A177-3AD203B41FA5}">
                      <a16:colId xmlns:a16="http://schemas.microsoft.com/office/drawing/2014/main" val="993664320"/>
                    </a:ext>
                  </a:extLst>
                </a:gridCol>
                <a:gridCol w="415670">
                  <a:extLst>
                    <a:ext uri="{9D8B030D-6E8A-4147-A177-3AD203B41FA5}">
                      <a16:colId xmlns:a16="http://schemas.microsoft.com/office/drawing/2014/main" val="20243053"/>
                    </a:ext>
                  </a:extLst>
                </a:gridCol>
                <a:gridCol w="476130">
                  <a:extLst>
                    <a:ext uri="{9D8B030D-6E8A-4147-A177-3AD203B41FA5}">
                      <a16:colId xmlns:a16="http://schemas.microsoft.com/office/drawing/2014/main" val="2619854541"/>
                    </a:ext>
                  </a:extLst>
                </a:gridCol>
                <a:gridCol w="347650">
                  <a:extLst>
                    <a:ext uri="{9D8B030D-6E8A-4147-A177-3AD203B41FA5}">
                      <a16:colId xmlns:a16="http://schemas.microsoft.com/office/drawing/2014/main" val="2060917663"/>
                    </a:ext>
                  </a:extLst>
                </a:gridCol>
                <a:gridCol w="515809">
                  <a:extLst>
                    <a:ext uri="{9D8B030D-6E8A-4147-A177-3AD203B41FA5}">
                      <a16:colId xmlns:a16="http://schemas.microsoft.com/office/drawing/2014/main" val="564236370"/>
                    </a:ext>
                  </a:extLst>
                </a:gridCol>
                <a:gridCol w="476130">
                  <a:extLst>
                    <a:ext uri="{9D8B030D-6E8A-4147-A177-3AD203B41FA5}">
                      <a16:colId xmlns:a16="http://schemas.microsoft.com/office/drawing/2014/main" val="2515897840"/>
                    </a:ext>
                  </a:extLst>
                </a:gridCol>
                <a:gridCol w="347650">
                  <a:extLst>
                    <a:ext uri="{9D8B030D-6E8A-4147-A177-3AD203B41FA5}">
                      <a16:colId xmlns:a16="http://schemas.microsoft.com/office/drawing/2014/main" val="4267912024"/>
                    </a:ext>
                  </a:extLst>
                </a:gridCol>
                <a:gridCol w="357097">
                  <a:extLst>
                    <a:ext uri="{9D8B030D-6E8A-4147-A177-3AD203B41FA5}">
                      <a16:colId xmlns:a16="http://schemas.microsoft.com/office/drawing/2014/main" val="4013201050"/>
                    </a:ext>
                  </a:extLst>
                </a:gridCol>
              </a:tblGrid>
              <a:tr h="32027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Parcel Number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Jurisdiction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Permit Number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Permit Type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Permit Description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Project Name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Project Description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Permit Issued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Permit Status Description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Armor Permit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Soft shore permit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 permit (dock footing, etc.)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After the fact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Emergency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Install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Repair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Replace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Modify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605385"/>
                  </a:ext>
                </a:extLst>
              </a:tr>
              <a:tr h="64411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R13202-268-4820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Harbor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Shoreline maintenance exemption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Armor repair and stormwater outfall repair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Armor repair and stormwater outfall repair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Armor repair and stormwater outfall repair 80 LF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10/19/2018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263428"/>
                  </a:ext>
                </a:extLst>
              </a:tr>
              <a:tr h="8051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R13232-173-0200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Island County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373/20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PL-SHE-II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Shoreline Exemption, Type II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Demolish existing house, replace bulkhead and construct new SFR and appurtenances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 with Conditions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1169"/>
                  </a:ext>
                </a:extLst>
              </a:tr>
              <a:tr h="32205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R13233-410-3750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Coupeville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SSD-23-001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 wall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 wall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 wall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Denied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173609"/>
                  </a:ext>
                </a:extLst>
              </a:tr>
              <a:tr h="64411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R13332-238-0170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Island County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273/22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PL-SHE-II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Shoreline Exemption, Type II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Hayes bulkhead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Replacement of rock bulkhead with concrete bulkhead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 application is technically complete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126842"/>
                  </a:ext>
                </a:extLst>
              </a:tr>
              <a:tr h="4830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R13332-247-0220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Island County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159/19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PL-SHE-II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Shoreline Exemption, Type II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Repair of existing 120 linear ft rock riprap bulkhead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Repair of existing 120 linear ft rock riprap bulkhead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6/14/2019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 with Conditions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7" marR="5327" marT="53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8749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E514CEB-E0F3-CE5B-7849-0E8186E5C8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89" r="13685"/>
          <a:stretch/>
        </p:blipFill>
        <p:spPr>
          <a:xfrm>
            <a:off x="5422155" y="1378985"/>
            <a:ext cx="6188653" cy="5213726"/>
          </a:xfrm>
          <a:prstGeom prst="rect">
            <a:avLst/>
          </a:prstGeom>
        </p:spPr>
      </p:pic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A09D9819-3B29-EE5A-9E39-C80398205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63363"/>
            <a:ext cx="133449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8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3.3511"/>
  <p:tag name="SLIDO_PRESENTATION_ID" val="00000000-0000-0000-0000-000000000000"/>
  <p:tag name="SLIDO_EVENT_UUID" val="5fb186c8-7168-4f13-a41f-b0e7e3695e81"/>
  <p:tag name="SLIDO_EVENT_SECTION_UUID" val="6b9bd8f2-70e3-4c52-9b6a-b94a509f8608"/>
</p:tagLst>
</file>

<file path=ppt/theme/theme1.xml><?xml version="1.0" encoding="utf-8"?>
<a:theme xmlns:a="http://schemas.openxmlformats.org/drawingml/2006/main" name="Dividend">
  <a:themeElements>
    <a:clrScheme name="Custom 5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03B57"/>
      </a:accent1>
      <a:accent2>
        <a:srgbClr val="75BFB2"/>
      </a:accent2>
      <a:accent3>
        <a:srgbClr val="BAE4CF"/>
      </a:accent3>
      <a:accent4>
        <a:srgbClr val="FDB016"/>
      </a:accent4>
      <a:accent5>
        <a:srgbClr val="FEC306"/>
      </a:accent5>
      <a:accent6>
        <a:srgbClr val="DF5327"/>
      </a:accent6>
      <a:hlink>
        <a:srgbClr val="75BFB2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c81061c-0420-4ba6-acd9-3147f3dcd693">
      <UserInfo>
        <DisplayName>Andrea MacLennan</DisplayName>
        <AccountId>19</AccountId>
        <AccountType/>
      </UserInfo>
      <UserInfo>
        <DisplayName>Lauren Ode-Giles</DisplayName>
        <AccountId>18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59491632DA2A46A825ED3E852DC1C0" ma:contentTypeVersion="6" ma:contentTypeDescription="Create a new document." ma:contentTypeScope="" ma:versionID="12c3a9ef10d9d00138397b80302a33c0">
  <xsd:schema xmlns:xsd="http://www.w3.org/2001/XMLSchema" xmlns:xs="http://www.w3.org/2001/XMLSchema" xmlns:p="http://schemas.microsoft.com/office/2006/metadata/properties" xmlns:ns2="9d394fab-b050-41b8-a47e-d1ba416cdfad" xmlns:ns3="ec81061c-0420-4ba6-acd9-3147f3dcd693" targetNamespace="http://schemas.microsoft.com/office/2006/metadata/properties" ma:root="true" ma:fieldsID="2a2fa8c5a373aed345cb3788a2ff3ac1" ns2:_="" ns3:_="">
    <xsd:import namespace="9d394fab-b050-41b8-a47e-d1ba416cdfad"/>
    <xsd:import namespace="ec81061c-0420-4ba6-acd9-3147f3dcd6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394fab-b050-41b8-a47e-d1ba416cdf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1061c-0420-4ba6-acd9-3147f3dcd69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8B1FB6-EAD4-41B7-AA66-D1339B5E13F9}">
  <ds:schemaRefs>
    <ds:schemaRef ds:uri="ec81061c-0420-4ba6-acd9-3147f3dcd693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9d394fab-b050-41b8-a47e-d1ba416cdfad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680D2E0-034C-400F-B0D1-73C33854B9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FDCFE7-7FCD-403F-9C30-18DB1E40F0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394fab-b050-41b8-a47e-d1ba416cdfad"/>
    <ds:schemaRef ds:uri="ec81061c-0420-4ba6-acd9-3147f3dcd6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13</TotalTime>
  <Words>982</Words>
  <Application>Microsoft Office PowerPoint</Application>
  <PresentationFormat>Widescreen</PresentationFormat>
  <Paragraphs>231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Gill Sans MT</vt:lpstr>
      <vt:lpstr>Wingdings 2</vt:lpstr>
      <vt:lpstr>Dividend</vt:lpstr>
      <vt:lpstr>Island County Shoreline Hard Armor Mapping &amp; Change Analysis</vt:lpstr>
      <vt:lpstr>Puget Sound Interconnected components</vt:lpstr>
      <vt:lpstr>SHORELINE ARMOR</vt:lpstr>
      <vt:lpstr>Mapping SHORELINE ARMOR in Island County</vt:lpstr>
      <vt:lpstr>Shoreline Armor Mapping Methods</vt:lpstr>
      <vt:lpstr>Shoreline Armor mapping methods</vt:lpstr>
      <vt:lpstr>Laser Offset Mapping</vt:lpstr>
      <vt:lpstr>Post-Processing and Analysis Approach</vt:lpstr>
      <vt:lpstr>Permit Analysis approach</vt:lpstr>
      <vt:lpstr>Shoreline Armor Mapping &amp; Change </vt:lpstr>
      <vt:lpstr>Shoreline Armor Change REsults</vt:lpstr>
      <vt:lpstr>Shoreline Armor CHANGE Results</vt:lpstr>
      <vt:lpstr>Shoreline Armor CHANGE Results</vt:lpstr>
      <vt:lpstr>Permit Analysis</vt:lpstr>
      <vt:lpstr>Permit Analysis</vt:lpstr>
      <vt:lpstr>Permit Analysis</vt:lpstr>
      <vt:lpstr>Discussion</vt:lpstr>
      <vt:lpstr>Question &amp;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Haley Sherman</dc:creator>
  <cp:lastModifiedBy>Kelly Sp̓rk̓ʷaqs Zupich</cp:lastModifiedBy>
  <cp:revision>3</cp:revision>
  <dcterms:created xsi:type="dcterms:W3CDTF">2022-12-28T16:11:03Z</dcterms:created>
  <dcterms:modified xsi:type="dcterms:W3CDTF">2024-10-11T19:13:39Z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0x010100ED59491632DA2A46A825ED3E852DC1C0</vt:lpwstr>
  </property>
  <property fmtid="{D5CDD505-2E9C-101B-9397-08002B2CF9AE}" pid="3" name="MediaServiceImageTags">
    <vt:lpwstr/>
  </property>
  <property fmtid="{D5CDD505-2E9C-101B-9397-08002B2CF9AE}" pid="4" name="SlidoAppVersion">
    <vt:lpwstr>1.5.3.3511</vt:lpwstr>
  </property>
  <property fmtid="{D5CDD505-2E9C-101B-9397-08002B2CF9AE}" pid="5" name="Order">
    <vt:lpwstr>35000.0000000000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SharedWithUsers">
    <vt:lpwstr>21;#Lauren Ode-Giles</vt:lpwstr>
  </property>
</Properties>
</file>