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27" r:id="rId1"/>
  </p:sldMasterIdLst>
  <p:notesMasterIdLst>
    <p:notesMasterId r:id="rId14"/>
  </p:notesMasterIdLst>
  <p:handoutMasterIdLst>
    <p:handoutMasterId r:id="rId15"/>
  </p:handoutMasterIdLst>
  <p:sldIdLst>
    <p:sldId id="256" r:id="rId2"/>
    <p:sldId id="697" r:id="rId3"/>
    <p:sldId id="724" r:id="rId4"/>
    <p:sldId id="691" r:id="rId5"/>
    <p:sldId id="690" r:id="rId6"/>
    <p:sldId id="692" r:id="rId7"/>
    <p:sldId id="693" r:id="rId8"/>
    <p:sldId id="694" r:id="rId9"/>
    <p:sldId id="695" r:id="rId10"/>
    <p:sldId id="696" r:id="rId11"/>
    <p:sldId id="725" r:id="rId12"/>
    <p:sldId id="699" r:id="rId13"/>
  </p:sldIdLst>
  <p:sldSz cx="17881600" cy="10058400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N Pro Bold" panose="020B0804020101020102" pitchFamily="34" charset="0"/>
      <p:bold r:id="rId20"/>
      <p:boldItalic r:id="rId21"/>
    </p:embeddedFont>
    <p:embeddedFont>
      <p:font typeface="DINPro-Black" panose="02000503030000020004" pitchFamily="50" charset="0"/>
      <p:bold r:id="rId22"/>
    </p:embeddedFont>
    <p:embeddedFont>
      <p:font typeface="DINPro-Medium" panose="02000503030000020004" pitchFamily="50" charset="0"/>
      <p:regular r:id="rId23"/>
    </p:embeddedFont>
    <p:embeddedFont>
      <p:font typeface="DINPro-Regular" panose="02000503030000020004" pitchFamily="50" charset="0"/>
      <p:regular r:id="rId24"/>
    </p:embeddedFont>
    <p:embeddedFont>
      <p:font typeface="Robot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5632" userDrawn="1">
          <p15:clr>
            <a:srgbClr val="A4A3A4"/>
          </p15:clr>
        </p15:guide>
        <p15:guide id="3" pos="9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abh Ukil" initials="RU" lastIdx="42" clrIdx="0"/>
  <p:cmAuthor id="2" name="Cecilia Roussel" initials="CR" lastIdx="11" clrIdx="1"/>
  <p:cmAuthor id="3" name="Matthew Snyder" initials="MS" lastIdx="24" clrIdx="2"/>
  <p:cmAuthor id="4" name="Julie Bassuk" initials="JB" lastIdx="31" clrIdx="3">
    <p:extLst>
      <p:ext uri="{19B8F6BF-5375-455C-9EA6-DF929625EA0E}">
        <p15:presenceInfo xmlns:p15="http://schemas.microsoft.com/office/powerpoint/2012/main" userId="S-1-5-21-2338609155-449837698-1202936390-1169" providerId="AD"/>
      </p:ext>
    </p:extLst>
  </p:cmAuthor>
  <p:cmAuthor id="5" name="Julie Bassuk" initials="JB [2]" lastIdx="131" clrIdx="4">
    <p:extLst>
      <p:ext uri="{19B8F6BF-5375-455C-9EA6-DF929625EA0E}">
        <p15:presenceInfo xmlns:p15="http://schemas.microsoft.com/office/powerpoint/2012/main" userId="S::julieb@makersarch.onmicrosoft.com::07981637-7148-4def-b246-f5bcd4fcb1f1" providerId="AD"/>
      </p:ext>
    </p:extLst>
  </p:cmAuthor>
  <p:cmAuthor id="6" name="Rish Ukil" initials="RU" lastIdx="61" clrIdx="5">
    <p:extLst>
      <p:ext uri="{19B8F6BF-5375-455C-9EA6-DF929625EA0E}">
        <p15:presenceInfo xmlns:p15="http://schemas.microsoft.com/office/powerpoint/2012/main" userId="S::rishu@makersarch.onmicrosoft.com::bc07414d-d9af-48ef-9866-e8a99ebe01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952"/>
    <a:srgbClr val="6A8E4E"/>
    <a:srgbClr val="103E68"/>
    <a:srgbClr val="663300"/>
    <a:srgbClr val="BFBFBF"/>
    <a:srgbClr val="8ECFCA"/>
    <a:srgbClr val="D3F0EA"/>
    <a:srgbClr val="A7DFD8"/>
    <a:srgbClr val="CDE9E4"/>
    <a:srgbClr val="A3D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7074" autoAdjust="0"/>
  </p:normalViewPr>
  <p:slideViewPr>
    <p:cSldViewPr>
      <p:cViewPr varScale="1">
        <p:scale>
          <a:sx n="68" d="100"/>
          <a:sy n="68" d="100"/>
        </p:scale>
        <p:origin x="1020" y="96"/>
      </p:cViewPr>
      <p:guideLst>
        <p:guide orient="horz" pos="3168"/>
        <p:guide pos="5632"/>
        <p:guide pos="9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382"/>
    </p:cViewPr>
  </p:sorterViewPr>
  <p:notesViewPr>
    <p:cSldViewPr>
      <p:cViewPr varScale="1">
        <p:scale>
          <a:sx n="85" d="100"/>
          <a:sy n="85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1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1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1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Combined%20Q.9-1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RANG\Data\Jobs\20\2019%20Island%20Region%20Vehicle%20Electrification%20Study\4.%20Working%20Docs\TASK%205.%20Public%20Outreach\Survey%20Results\Q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[Q3.xlsx]Sheet!PivotTable3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Sheet!$G$2</c:f>
              <c:strCache>
                <c:ptCount val="1"/>
                <c:pt idx="0">
                  <c:v>Total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B6-4C40-9072-DE8F6ED8ED66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B6-4C40-9072-DE8F6ED8ED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B6-4C40-9072-DE8F6ED8ED66}"/>
              </c:ext>
            </c:extLst>
          </c:dPt>
          <c:cat>
            <c:strRef>
              <c:f>Sheet!$F$3:$F$5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Sheet!$G$3:$G$5</c:f>
              <c:numCache>
                <c:formatCode>General</c:formatCode>
                <c:ptCount val="2"/>
                <c:pt idx="0">
                  <c:v>147</c:v>
                </c:pt>
                <c:pt idx="1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3-4E61-841C-CD728BC0B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[Q10.xlsx]Sheet!PivotTable2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Sheet!$I$4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F-4446-8A78-AF482A06FB8C}"/>
              </c:ext>
            </c:extLst>
          </c:dPt>
          <c:cat>
            <c:strRef>
              <c:f>Sheet!$H$5:$H$15</c:f>
              <c:strCache>
                <c:ptCount val="10"/>
                <c:pt idx="0">
                  <c:v>Coupeville High School</c:v>
                </c:pt>
                <c:pt idx="1">
                  <c:v>Coupeville PS Transit Park</c:v>
                </c:pt>
                <c:pt idx="2">
                  <c:v>Coupeville Recreation Hall</c:v>
                </c:pt>
                <c:pt idx="3">
                  <c:v>Coupeville Town Hall</c:v>
                </c:pt>
                <c:pt idx="4">
                  <c:v>Fort Casey State Park</c:v>
                </c:pt>
                <c:pt idx="5">
                  <c:v>Fort Ebey State Park</c:v>
                </c:pt>
                <c:pt idx="6">
                  <c:v>Greenbank Farm</c:v>
                </c:pt>
                <c:pt idx="7">
                  <c:v>Greenbank Park and Ride</c:v>
                </c:pt>
                <c:pt idx="8">
                  <c:v>Island County Courthouse</c:v>
                </c:pt>
                <c:pt idx="9">
                  <c:v>South Whidbey State Park</c:v>
                </c:pt>
              </c:strCache>
            </c:strRef>
          </c:cat>
          <c:val>
            <c:numRef>
              <c:f>Sheet!$I$5:$I$15</c:f>
              <c:numCache>
                <c:formatCode>General</c:formatCode>
                <c:ptCount val="10"/>
                <c:pt idx="0">
                  <c:v>17</c:v>
                </c:pt>
                <c:pt idx="1">
                  <c:v>44</c:v>
                </c:pt>
                <c:pt idx="2">
                  <c:v>40</c:v>
                </c:pt>
                <c:pt idx="3">
                  <c:v>28</c:v>
                </c:pt>
                <c:pt idx="4">
                  <c:v>58</c:v>
                </c:pt>
                <c:pt idx="5">
                  <c:v>44</c:v>
                </c:pt>
                <c:pt idx="6">
                  <c:v>35</c:v>
                </c:pt>
                <c:pt idx="7">
                  <c:v>33</c:v>
                </c:pt>
                <c:pt idx="8">
                  <c:v>55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F-4446-8A78-AF482A06FB8C}"/>
            </c:ext>
          </c:extLst>
        </c:ser>
        <c:ser>
          <c:idx val="1"/>
          <c:order val="1"/>
          <c:tx>
            <c:strRef>
              <c:f>Sheet!$J$4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Sheet!$H$5:$H$15</c:f>
              <c:strCache>
                <c:ptCount val="10"/>
                <c:pt idx="0">
                  <c:v>Coupeville High School</c:v>
                </c:pt>
                <c:pt idx="1">
                  <c:v>Coupeville PS Transit Park</c:v>
                </c:pt>
                <c:pt idx="2">
                  <c:v>Coupeville Recreation Hall</c:v>
                </c:pt>
                <c:pt idx="3">
                  <c:v>Coupeville Town Hall</c:v>
                </c:pt>
                <c:pt idx="4">
                  <c:v>Fort Casey State Park</c:v>
                </c:pt>
                <c:pt idx="5">
                  <c:v>Fort Ebey State Park</c:v>
                </c:pt>
                <c:pt idx="6">
                  <c:v>Greenbank Farm</c:v>
                </c:pt>
                <c:pt idx="7">
                  <c:v>Greenbank Park and Ride</c:v>
                </c:pt>
                <c:pt idx="8">
                  <c:v>Island County Courthouse</c:v>
                </c:pt>
                <c:pt idx="9">
                  <c:v>South Whidbey State Park</c:v>
                </c:pt>
              </c:strCache>
            </c:strRef>
          </c:cat>
          <c:val>
            <c:numRef>
              <c:f>Sheet!$J$5:$J$15</c:f>
              <c:numCache>
                <c:formatCode>General</c:formatCode>
                <c:ptCount val="10"/>
                <c:pt idx="0">
                  <c:v>40</c:v>
                </c:pt>
                <c:pt idx="1">
                  <c:v>83</c:v>
                </c:pt>
                <c:pt idx="2">
                  <c:v>56</c:v>
                </c:pt>
                <c:pt idx="3">
                  <c:v>46</c:v>
                </c:pt>
                <c:pt idx="4">
                  <c:v>102</c:v>
                </c:pt>
                <c:pt idx="5">
                  <c:v>44</c:v>
                </c:pt>
                <c:pt idx="6">
                  <c:v>77</c:v>
                </c:pt>
                <c:pt idx="7">
                  <c:v>73</c:v>
                </c:pt>
                <c:pt idx="8">
                  <c:v>108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6-4882-BE06-971DC58C1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1470912"/>
        <c:axId val="264422640"/>
      </c:barChart>
      <c:catAx>
        <c:axId val="311470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64422640"/>
        <c:crosses val="autoZero"/>
        <c:auto val="1"/>
        <c:lblAlgn val="ctr"/>
        <c:lblOffset val="100"/>
        <c:noMultiLvlLbl val="0"/>
      </c:catAx>
      <c:valAx>
        <c:axId val="264422640"/>
        <c:scaling>
          <c:orientation val="minMax"/>
          <c:max val="3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1147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[Q11.xlsx]Sheet!PivotTable3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Sheet!$I$6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dkDnDiag">
                <a:fgClr>
                  <a:schemeClr val="tx1">
                    <a:lumMod val="95000"/>
                  </a:schemeClr>
                </a:fgClr>
                <a:bgClr>
                  <a:schemeClr val="accent1"/>
                </a:bgClr>
              </a:patt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D-4506-9100-FB30E28C8B21}"/>
              </c:ext>
            </c:extLst>
          </c:dPt>
          <c:cat>
            <c:strRef>
              <c:f>Sheet!$H$7:$H$15</c:f>
              <c:strCache>
                <c:ptCount val="8"/>
                <c:pt idx="0">
                  <c:v>Bayview Park and Ride</c:v>
                </c:pt>
                <c:pt idx="1">
                  <c:v>Clinton Park and Ride (coming soon)</c:v>
                </c:pt>
                <c:pt idx="2">
                  <c:v>Freeland Park and Ride</c:v>
                </c:pt>
                <c:pt idx="3">
                  <c:v>Island County Fairgrounds</c:v>
                </c:pt>
                <c:pt idx="4">
                  <c:v>Ken’s Corner</c:v>
                </c:pt>
                <c:pt idx="5">
                  <c:v>Langley Noble Creek Transit Park</c:v>
                </c:pt>
                <c:pt idx="6">
                  <c:v>South Whidbey Community Park</c:v>
                </c:pt>
                <c:pt idx="7">
                  <c:v>The Goose Community Grocer</c:v>
                </c:pt>
              </c:strCache>
            </c:strRef>
          </c:cat>
          <c:val>
            <c:numRef>
              <c:f>Sheet!$I$7:$I$15</c:f>
              <c:numCache>
                <c:formatCode>General</c:formatCode>
                <c:ptCount val="8"/>
                <c:pt idx="0">
                  <c:v>53</c:v>
                </c:pt>
                <c:pt idx="1">
                  <c:v>68</c:v>
                </c:pt>
                <c:pt idx="2">
                  <c:v>54</c:v>
                </c:pt>
                <c:pt idx="3">
                  <c:v>26</c:v>
                </c:pt>
                <c:pt idx="4">
                  <c:v>66</c:v>
                </c:pt>
                <c:pt idx="5">
                  <c:v>21</c:v>
                </c:pt>
                <c:pt idx="6">
                  <c:v>22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D-4506-9100-FB30E28C8B21}"/>
            </c:ext>
          </c:extLst>
        </c:ser>
        <c:ser>
          <c:idx val="1"/>
          <c:order val="1"/>
          <c:tx>
            <c:strRef>
              <c:f>Sheet!$J$6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Sheet!$H$7:$H$15</c:f>
              <c:strCache>
                <c:ptCount val="8"/>
                <c:pt idx="0">
                  <c:v>Bayview Park and Ride</c:v>
                </c:pt>
                <c:pt idx="1">
                  <c:v>Clinton Park and Ride (coming soon)</c:v>
                </c:pt>
                <c:pt idx="2">
                  <c:v>Freeland Park and Ride</c:v>
                </c:pt>
                <c:pt idx="3">
                  <c:v>Island County Fairgrounds</c:v>
                </c:pt>
                <c:pt idx="4">
                  <c:v>Ken’s Corner</c:v>
                </c:pt>
                <c:pt idx="5">
                  <c:v>Langley Noble Creek Transit Park</c:v>
                </c:pt>
                <c:pt idx="6">
                  <c:v>South Whidbey Community Park</c:v>
                </c:pt>
                <c:pt idx="7">
                  <c:v>The Goose Community Grocer</c:v>
                </c:pt>
              </c:strCache>
            </c:strRef>
          </c:cat>
          <c:val>
            <c:numRef>
              <c:f>Sheet!$J$7:$J$15</c:f>
              <c:numCache>
                <c:formatCode>General</c:formatCode>
                <c:ptCount val="8"/>
                <c:pt idx="0">
                  <c:v>98</c:v>
                </c:pt>
                <c:pt idx="1">
                  <c:v>106</c:v>
                </c:pt>
                <c:pt idx="2">
                  <c:v>114</c:v>
                </c:pt>
                <c:pt idx="3">
                  <c:v>58</c:v>
                </c:pt>
                <c:pt idx="4">
                  <c:v>127</c:v>
                </c:pt>
                <c:pt idx="5">
                  <c:v>40</c:v>
                </c:pt>
                <c:pt idx="6">
                  <c:v>33</c:v>
                </c:pt>
                <c:pt idx="7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3-4F6D-825D-78A14F9BD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1160832"/>
        <c:axId val="176447568"/>
      </c:barChart>
      <c:catAx>
        <c:axId val="18116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76447568"/>
        <c:crosses val="autoZero"/>
        <c:auto val="1"/>
        <c:lblAlgn val="ctr"/>
        <c:lblOffset val="100"/>
        <c:noMultiLvlLbl val="0"/>
      </c:catAx>
      <c:valAx>
        <c:axId val="176447568"/>
        <c:scaling>
          <c:orientation val="minMax"/>
          <c:max val="3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811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[Q12.xlsx]Sheet!PivotTable4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Sheet!$I$5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2-45B1-844A-DABB3EEC864D}"/>
              </c:ext>
            </c:extLst>
          </c:dPt>
          <c:cat>
            <c:strRef>
              <c:f>Sheet!$H$6:$H$12</c:f>
              <c:strCache>
                <c:ptCount val="6"/>
                <c:pt idx="0">
                  <c:v>Cama Beach State Park</c:v>
                </c:pt>
                <c:pt idx="1">
                  <c:v>Camano Island State Park</c:v>
                </c:pt>
                <c:pt idx="2">
                  <c:v>County Administrative Building</c:v>
                </c:pt>
                <c:pt idx="3">
                  <c:v>Iverson Spit Reserve</c:v>
                </c:pt>
                <c:pt idx="4">
                  <c:v>Terry’s Corner</c:v>
                </c:pt>
                <c:pt idx="5">
                  <c:v>Terry’s Corner Park and Ride</c:v>
                </c:pt>
              </c:strCache>
            </c:strRef>
          </c:cat>
          <c:val>
            <c:numRef>
              <c:f>Sheet!$I$6:$I$12</c:f>
              <c:numCache>
                <c:formatCode>General</c:formatCode>
                <c:ptCount val="6"/>
                <c:pt idx="0">
                  <c:v>65</c:v>
                </c:pt>
                <c:pt idx="1">
                  <c:v>64</c:v>
                </c:pt>
                <c:pt idx="2">
                  <c:v>59</c:v>
                </c:pt>
                <c:pt idx="3">
                  <c:v>19</c:v>
                </c:pt>
                <c:pt idx="4">
                  <c:v>47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2-45B1-844A-DABB3EEC864D}"/>
            </c:ext>
          </c:extLst>
        </c:ser>
        <c:ser>
          <c:idx val="1"/>
          <c:order val="1"/>
          <c:tx>
            <c:strRef>
              <c:f>Sheet!$J$5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Sheet!$H$6:$H$12</c:f>
              <c:strCache>
                <c:ptCount val="6"/>
                <c:pt idx="0">
                  <c:v>Cama Beach State Park</c:v>
                </c:pt>
                <c:pt idx="1">
                  <c:v>Camano Island State Park</c:v>
                </c:pt>
                <c:pt idx="2">
                  <c:v>County Administrative Building</c:v>
                </c:pt>
                <c:pt idx="3">
                  <c:v>Iverson Spit Reserve</c:v>
                </c:pt>
                <c:pt idx="4">
                  <c:v>Terry’s Corner</c:v>
                </c:pt>
                <c:pt idx="5">
                  <c:v>Terry’s Corner Park and Ride</c:v>
                </c:pt>
              </c:strCache>
            </c:strRef>
          </c:cat>
          <c:val>
            <c:numRef>
              <c:f>Sheet!$J$6:$J$12</c:f>
              <c:numCache>
                <c:formatCode>General</c:formatCode>
                <c:ptCount val="6"/>
                <c:pt idx="0">
                  <c:v>84</c:v>
                </c:pt>
                <c:pt idx="1">
                  <c:v>101</c:v>
                </c:pt>
                <c:pt idx="2">
                  <c:v>128</c:v>
                </c:pt>
                <c:pt idx="3">
                  <c:v>21</c:v>
                </c:pt>
                <c:pt idx="4">
                  <c:v>92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5-4741-B25D-47689A8BA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1260592"/>
        <c:axId val="264453424"/>
      </c:barChart>
      <c:catAx>
        <c:axId val="25126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64453424"/>
        <c:crosses val="autoZero"/>
        <c:auto val="1"/>
        <c:lblAlgn val="ctr"/>
        <c:lblOffset val="100"/>
        <c:noMultiLvlLbl val="0"/>
      </c:catAx>
      <c:valAx>
        <c:axId val="264453424"/>
        <c:scaling>
          <c:orientation val="minMax"/>
          <c:max val="3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5126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[Combined Q.9-12.xlsx]Sheet!PivotTable1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Pro-Regular" panose="02000503030000020004" pitchFamily="50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Sheet!$H$13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rgbClr val="6A8E4E"/>
            </a:solidFill>
            <a:ln w="3810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multiLvlStrRef>
              <c:f>Sheet!$G$14:$G$49</c:f>
              <c:multiLvlStrCache>
                <c:ptCount val="31"/>
                <c:lvl>
                  <c:pt idx="0">
                    <c:v>Deception Pass State Park</c:v>
                  </c:pt>
                  <c:pt idx="1">
                    <c:v>Oak Harbor City Hall</c:v>
                  </c:pt>
                  <c:pt idx="2">
                    <c:v>Oak Harbor Marina</c:v>
                  </c:pt>
                  <c:pt idx="3">
                    <c:v>Oak Harbor Park and Ride</c:v>
                  </c:pt>
                  <c:pt idx="4">
                    <c:v>Skagit College/Sno-Isle Library</c:v>
                  </c:pt>
                  <c:pt idx="5">
                    <c:v>Soundview Shopper Park and Ride</c:v>
                  </c:pt>
                  <c:pt idx="6">
                    <c:v>Windjammer Park</c:v>
                  </c:pt>
                  <c:pt idx="7">
                    <c:v>Coupeville High School</c:v>
                  </c:pt>
                  <c:pt idx="8">
                    <c:v>Coupeville PS Transit Park</c:v>
                  </c:pt>
                  <c:pt idx="9">
                    <c:v>Coupeville Recreation Hall</c:v>
                  </c:pt>
                  <c:pt idx="10">
                    <c:v>Coupeville Town Hall</c:v>
                  </c:pt>
                  <c:pt idx="11">
                    <c:v>Fort Casey State Park</c:v>
                  </c:pt>
                  <c:pt idx="12">
                    <c:v>Fort Ebey State Park</c:v>
                  </c:pt>
                  <c:pt idx="13">
                    <c:v>Greenbank Farm</c:v>
                  </c:pt>
                  <c:pt idx="14">
                    <c:v>Greenbank Park and Ride</c:v>
                  </c:pt>
                  <c:pt idx="15">
                    <c:v>Island County Courthouse</c:v>
                  </c:pt>
                  <c:pt idx="16">
                    <c:v>Bayview Park and Ride</c:v>
                  </c:pt>
                  <c:pt idx="17">
                    <c:v>Clinton Park and Ride (coming soon)</c:v>
                  </c:pt>
                  <c:pt idx="18">
                    <c:v>Freeland Park and Ride</c:v>
                  </c:pt>
                  <c:pt idx="19">
                    <c:v>Island County Fairgrounds</c:v>
                  </c:pt>
                  <c:pt idx="20">
                    <c:v>Ken’s Corner</c:v>
                  </c:pt>
                  <c:pt idx="21">
                    <c:v>Langley Noble Creek Transit Park</c:v>
                  </c:pt>
                  <c:pt idx="22">
                    <c:v>South Whidbey Community Park</c:v>
                  </c:pt>
                  <c:pt idx="23">
                    <c:v>South Whidbey State Park</c:v>
                  </c:pt>
                  <c:pt idx="24">
                    <c:v>The Goose Community Grocer</c:v>
                  </c:pt>
                  <c:pt idx="25">
                    <c:v>Cama Beach State Park</c:v>
                  </c:pt>
                  <c:pt idx="26">
                    <c:v>Camano Island State Park</c:v>
                  </c:pt>
                  <c:pt idx="27">
                    <c:v>County Administrative Building</c:v>
                  </c:pt>
                  <c:pt idx="28">
                    <c:v>Iverson Spit Reserve</c:v>
                  </c:pt>
                  <c:pt idx="29">
                    <c:v>Terry’s Corner</c:v>
                  </c:pt>
                  <c:pt idx="30">
                    <c:v>Terry’s Corner Park and Ride</c:v>
                  </c:pt>
                </c:lvl>
                <c:lvl>
                  <c:pt idx="0">
                    <c:v>NORTH WHIDBEY</c:v>
                  </c:pt>
                  <c:pt idx="7">
                    <c:v>CENTRAL WHIDBEY</c:v>
                  </c:pt>
                  <c:pt idx="16">
                    <c:v>SOUTH WHIDBEY</c:v>
                  </c:pt>
                  <c:pt idx="25">
                    <c:v>CAMANO ISLAND</c:v>
                  </c:pt>
                </c:lvl>
              </c:multiLvlStrCache>
            </c:multiLvlStrRef>
          </c:cat>
          <c:val>
            <c:numRef>
              <c:f>Sheet!$H$14:$H$49</c:f>
              <c:numCache>
                <c:formatCode>General</c:formatCode>
                <c:ptCount val="31"/>
                <c:pt idx="0">
                  <c:v>98</c:v>
                </c:pt>
                <c:pt idx="1">
                  <c:v>34</c:v>
                </c:pt>
                <c:pt idx="2">
                  <c:v>27</c:v>
                </c:pt>
                <c:pt idx="3">
                  <c:v>50</c:v>
                </c:pt>
                <c:pt idx="4">
                  <c:v>70</c:v>
                </c:pt>
                <c:pt idx="5">
                  <c:v>27</c:v>
                </c:pt>
                <c:pt idx="6">
                  <c:v>45</c:v>
                </c:pt>
                <c:pt idx="7">
                  <c:v>17</c:v>
                </c:pt>
                <c:pt idx="8">
                  <c:v>44</c:v>
                </c:pt>
                <c:pt idx="9">
                  <c:v>40</c:v>
                </c:pt>
                <c:pt idx="10">
                  <c:v>28</c:v>
                </c:pt>
                <c:pt idx="11">
                  <c:v>58</c:v>
                </c:pt>
                <c:pt idx="12">
                  <c:v>44</c:v>
                </c:pt>
                <c:pt idx="13">
                  <c:v>35</c:v>
                </c:pt>
                <c:pt idx="14">
                  <c:v>33</c:v>
                </c:pt>
                <c:pt idx="15">
                  <c:v>55</c:v>
                </c:pt>
                <c:pt idx="16">
                  <c:v>53</c:v>
                </c:pt>
                <c:pt idx="17">
                  <c:v>68</c:v>
                </c:pt>
                <c:pt idx="18">
                  <c:v>54</c:v>
                </c:pt>
                <c:pt idx="19">
                  <c:v>26</c:v>
                </c:pt>
                <c:pt idx="20">
                  <c:v>66</c:v>
                </c:pt>
                <c:pt idx="21">
                  <c:v>21</c:v>
                </c:pt>
                <c:pt idx="22">
                  <c:v>22</c:v>
                </c:pt>
                <c:pt idx="23">
                  <c:v>28</c:v>
                </c:pt>
                <c:pt idx="24">
                  <c:v>78</c:v>
                </c:pt>
                <c:pt idx="25">
                  <c:v>65</c:v>
                </c:pt>
                <c:pt idx="26">
                  <c:v>64</c:v>
                </c:pt>
                <c:pt idx="27">
                  <c:v>59</c:v>
                </c:pt>
                <c:pt idx="28">
                  <c:v>19</c:v>
                </c:pt>
                <c:pt idx="29">
                  <c:v>47</c:v>
                </c:pt>
                <c:pt idx="3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1-4A67-B329-C66D44D5C76F}"/>
            </c:ext>
          </c:extLst>
        </c:ser>
        <c:ser>
          <c:idx val="1"/>
          <c:order val="1"/>
          <c:tx>
            <c:strRef>
              <c:f>Sheet!$I$13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3810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multiLvlStrRef>
              <c:f>Sheet!$G$14:$G$49</c:f>
              <c:multiLvlStrCache>
                <c:ptCount val="31"/>
                <c:lvl>
                  <c:pt idx="0">
                    <c:v>Deception Pass State Park</c:v>
                  </c:pt>
                  <c:pt idx="1">
                    <c:v>Oak Harbor City Hall</c:v>
                  </c:pt>
                  <c:pt idx="2">
                    <c:v>Oak Harbor Marina</c:v>
                  </c:pt>
                  <c:pt idx="3">
                    <c:v>Oak Harbor Park and Ride</c:v>
                  </c:pt>
                  <c:pt idx="4">
                    <c:v>Skagit College/Sno-Isle Library</c:v>
                  </c:pt>
                  <c:pt idx="5">
                    <c:v>Soundview Shopper Park and Ride</c:v>
                  </c:pt>
                  <c:pt idx="6">
                    <c:v>Windjammer Park</c:v>
                  </c:pt>
                  <c:pt idx="7">
                    <c:v>Coupeville High School</c:v>
                  </c:pt>
                  <c:pt idx="8">
                    <c:v>Coupeville PS Transit Park</c:v>
                  </c:pt>
                  <c:pt idx="9">
                    <c:v>Coupeville Recreation Hall</c:v>
                  </c:pt>
                  <c:pt idx="10">
                    <c:v>Coupeville Town Hall</c:v>
                  </c:pt>
                  <c:pt idx="11">
                    <c:v>Fort Casey State Park</c:v>
                  </c:pt>
                  <c:pt idx="12">
                    <c:v>Fort Ebey State Park</c:v>
                  </c:pt>
                  <c:pt idx="13">
                    <c:v>Greenbank Farm</c:v>
                  </c:pt>
                  <c:pt idx="14">
                    <c:v>Greenbank Park and Ride</c:v>
                  </c:pt>
                  <c:pt idx="15">
                    <c:v>Island County Courthouse</c:v>
                  </c:pt>
                  <c:pt idx="16">
                    <c:v>Bayview Park and Ride</c:v>
                  </c:pt>
                  <c:pt idx="17">
                    <c:v>Clinton Park and Ride (coming soon)</c:v>
                  </c:pt>
                  <c:pt idx="18">
                    <c:v>Freeland Park and Ride</c:v>
                  </c:pt>
                  <c:pt idx="19">
                    <c:v>Island County Fairgrounds</c:v>
                  </c:pt>
                  <c:pt idx="20">
                    <c:v>Ken’s Corner</c:v>
                  </c:pt>
                  <c:pt idx="21">
                    <c:v>Langley Noble Creek Transit Park</c:v>
                  </c:pt>
                  <c:pt idx="22">
                    <c:v>South Whidbey Community Park</c:v>
                  </c:pt>
                  <c:pt idx="23">
                    <c:v>South Whidbey State Park</c:v>
                  </c:pt>
                  <c:pt idx="24">
                    <c:v>The Goose Community Grocer</c:v>
                  </c:pt>
                  <c:pt idx="25">
                    <c:v>Cama Beach State Park</c:v>
                  </c:pt>
                  <c:pt idx="26">
                    <c:v>Camano Island State Park</c:v>
                  </c:pt>
                  <c:pt idx="27">
                    <c:v>County Administrative Building</c:v>
                  </c:pt>
                  <c:pt idx="28">
                    <c:v>Iverson Spit Reserve</c:v>
                  </c:pt>
                  <c:pt idx="29">
                    <c:v>Terry’s Corner</c:v>
                  </c:pt>
                  <c:pt idx="30">
                    <c:v>Terry’s Corner Park and Ride</c:v>
                  </c:pt>
                </c:lvl>
                <c:lvl>
                  <c:pt idx="0">
                    <c:v>NORTH WHIDBEY</c:v>
                  </c:pt>
                  <c:pt idx="7">
                    <c:v>CENTRAL WHIDBEY</c:v>
                  </c:pt>
                  <c:pt idx="16">
                    <c:v>SOUTH WHIDBEY</c:v>
                  </c:pt>
                  <c:pt idx="25">
                    <c:v>CAMANO ISLAND</c:v>
                  </c:pt>
                </c:lvl>
              </c:multiLvlStrCache>
            </c:multiLvlStrRef>
          </c:cat>
          <c:val>
            <c:numRef>
              <c:f>Sheet!$I$14:$I$49</c:f>
              <c:numCache>
                <c:formatCode>General</c:formatCode>
                <c:ptCount val="31"/>
                <c:pt idx="0">
                  <c:v>142</c:v>
                </c:pt>
                <c:pt idx="1">
                  <c:v>56</c:v>
                </c:pt>
                <c:pt idx="2">
                  <c:v>36</c:v>
                </c:pt>
                <c:pt idx="3">
                  <c:v>126</c:v>
                </c:pt>
                <c:pt idx="4">
                  <c:v>131</c:v>
                </c:pt>
                <c:pt idx="5">
                  <c:v>87</c:v>
                </c:pt>
                <c:pt idx="6">
                  <c:v>72</c:v>
                </c:pt>
                <c:pt idx="7">
                  <c:v>40</c:v>
                </c:pt>
                <c:pt idx="8">
                  <c:v>83</c:v>
                </c:pt>
                <c:pt idx="9">
                  <c:v>56</c:v>
                </c:pt>
                <c:pt idx="10">
                  <c:v>46</c:v>
                </c:pt>
                <c:pt idx="11">
                  <c:v>102</c:v>
                </c:pt>
                <c:pt idx="12">
                  <c:v>44</c:v>
                </c:pt>
                <c:pt idx="13">
                  <c:v>77</c:v>
                </c:pt>
                <c:pt idx="14">
                  <c:v>73</c:v>
                </c:pt>
                <c:pt idx="15">
                  <c:v>108</c:v>
                </c:pt>
                <c:pt idx="16">
                  <c:v>98</c:v>
                </c:pt>
                <c:pt idx="17">
                  <c:v>106</c:v>
                </c:pt>
                <c:pt idx="18">
                  <c:v>114</c:v>
                </c:pt>
                <c:pt idx="19">
                  <c:v>58</c:v>
                </c:pt>
                <c:pt idx="20">
                  <c:v>127</c:v>
                </c:pt>
                <c:pt idx="21">
                  <c:v>40</c:v>
                </c:pt>
                <c:pt idx="22">
                  <c:v>33</c:v>
                </c:pt>
                <c:pt idx="23">
                  <c:v>55</c:v>
                </c:pt>
                <c:pt idx="24">
                  <c:v>125</c:v>
                </c:pt>
                <c:pt idx="25">
                  <c:v>84</c:v>
                </c:pt>
                <c:pt idx="26">
                  <c:v>101</c:v>
                </c:pt>
                <c:pt idx="27">
                  <c:v>128</c:v>
                </c:pt>
                <c:pt idx="28">
                  <c:v>21</c:v>
                </c:pt>
                <c:pt idx="29">
                  <c:v>92</c:v>
                </c:pt>
                <c:pt idx="3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1-4A67-B329-C66D44D5C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6847632"/>
        <c:axId val="264455920"/>
      </c:barChart>
      <c:catAx>
        <c:axId val="2568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64455920"/>
        <c:crosses val="autoZero"/>
        <c:auto val="1"/>
        <c:lblAlgn val="ctr"/>
        <c:lblOffset val="100"/>
        <c:noMultiLvlLbl val="0"/>
      </c:catAx>
      <c:valAx>
        <c:axId val="264455920"/>
        <c:scaling>
          <c:orientation val="minMax"/>
          <c:max val="2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568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[Q4.xlsx]Graph!PivotTable2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Graph!$B$3:$B$4</c:f>
              <c:strCache>
                <c:ptCount val="1"/>
                <c:pt idx="0">
                  <c:v>Owner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Graph!$A$5:$A$19</c:f>
              <c:strCache>
                <c:ptCount val="14"/>
                <c:pt idx="0">
                  <c:v>More charging stations</c:v>
                </c:pt>
                <c:pt idx="1">
                  <c:v>Lower upfront vehicle cost</c:v>
                </c:pt>
                <c:pt idx="2">
                  <c:v>Longer drive range</c:v>
                </c:pt>
                <c:pt idx="3">
                  <c:v>Next purchase will be an EV</c:v>
                </c:pt>
                <c:pt idx="4">
                  <c:v>Tax incentives or rebates</c:v>
                </c:pt>
                <c:pt idx="5">
                  <c:v>It is better for the environment</c:v>
                </c:pt>
                <c:pt idx="6">
                  <c:v>Already has an EV</c:v>
                </c:pt>
                <c:pt idx="7">
                  <c:v>Better battery technology</c:v>
                </c:pt>
                <c:pt idx="8">
                  <c:v>More EV models</c:v>
                </c:pt>
                <c:pt idx="9">
                  <c:v>Low maintenance cost</c:v>
                </c:pt>
                <c:pt idx="10">
                  <c:v>Better consumer awareness</c:v>
                </c:pt>
                <c:pt idx="11">
                  <c:v>Fuel savings over gasoline</c:v>
                </c:pt>
                <c:pt idx="12">
                  <c:v>Recently purchased a non-EV</c:v>
                </c:pt>
                <c:pt idx="13">
                  <c:v>Makes less noise</c:v>
                </c:pt>
              </c:strCache>
            </c:strRef>
          </c:cat>
          <c:val>
            <c:numRef>
              <c:f>Graph!$B$5:$B$19</c:f>
              <c:numCache>
                <c:formatCode>General</c:formatCode>
                <c:ptCount val="14"/>
                <c:pt idx="0">
                  <c:v>31</c:v>
                </c:pt>
                <c:pt idx="1">
                  <c:v>16</c:v>
                </c:pt>
                <c:pt idx="2">
                  <c:v>8</c:v>
                </c:pt>
                <c:pt idx="3">
                  <c:v>4</c:v>
                </c:pt>
                <c:pt idx="4">
                  <c:v>10</c:v>
                </c:pt>
                <c:pt idx="5">
                  <c:v>20</c:v>
                </c:pt>
                <c:pt idx="6">
                  <c:v>33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3-4013-8548-4294120AC7C6}"/>
            </c:ext>
          </c:extLst>
        </c:ser>
        <c:ser>
          <c:idx val="1"/>
          <c:order val="1"/>
          <c:tx>
            <c:strRef>
              <c:f>Graph!$C$3:$C$4</c:f>
              <c:strCache>
                <c:ptCount val="1"/>
                <c:pt idx="0">
                  <c:v>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Graph!$A$5:$A$19</c:f>
              <c:strCache>
                <c:ptCount val="14"/>
                <c:pt idx="0">
                  <c:v>More charging stations</c:v>
                </c:pt>
                <c:pt idx="1">
                  <c:v>Lower upfront vehicle cost</c:v>
                </c:pt>
                <c:pt idx="2">
                  <c:v>Longer drive range</c:v>
                </c:pt>
                <c:pt idx="3">
                  <c:v>Next purchase will be an EV</c:v>
                </c:pt>
                <c:pt idx="4">
                  <c:v>Tax incentives or rebates</c:v>
                </c:pt>
                <c:pt idx="5">
                  <c:v>It is better for the environment</c:v>
                </c:pt>
                <c:pt idx="6">
                  <c:v>Already has an EV</c:v>
                </c:pt>
                <c:pt idx="7">
                  <c:v>Better battery technology</c:v>
                </c:pt>
                <c:pt idx="8">
                  <c:v>More EV models</c:v>
                </c:pt>
                <c:pt idx="9">
                  <c:v>Low maintenance cost</c:v>
                </c:pt>
                <c:pt idx="10">
                  <c:v>Better consumer awareness</c:v>
                </c:pt>
                <c:pt idx="11">
                  <c:v>Fuel savings over gasoline</c:v>
                </c:pt>
                <c:pt idx="12">
                  <c:v>Recently purchased a non-EV</c:v>
                </c:pt>
                <c:pt idx="13">
                  <c:v>Makes less noise</c:v>
                </c:pt>
              </c:strCache>
            </c:strRef>
          </c:cat>
          <c:val>
            <c:numRef>
              <c:f>Graph!$C$5:$C$19</c:f>
              <c:numCache>
                <c:formatCode>General</c:formatCode>
                <c:ptCount val="14"/>
                <c:pt idx="0">
                  <c:v>85</c:v>
                </c:pt>
                <c:pt idx="1">
                  <c:v>97</c:v>
                </c:pt>
                <c:pt idx="2">
                  <c:v>63</c:v>
                </c:pt>
                <c:pt idx="3">
                  <c:v>38</c:v>
                </c:pt>
                <c:pt idx="4">
                  <c:v>31</c:v>
                </c:pt>
                <c:pt idx="5">
                  <c:v>16</c:v>
                </c:pt>
                <c:pt idx="7">
                  <c:v>16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3-4013-8548-4294120AC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7994767"/>
        <c:axId val="578271679"/>
      </c:barChart>
      <c:catAx>
        <c:axId val="6979947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578271679"/>
        <c:crosses val="autoZero"/>
        <c:auto val="1"/>
        <c:lblAlgn val="ctr"/>
        <c:lblOffset val="100"/>
        <c:noMultiLvlLbl val="0"/>
      </c:catAx>
      <c:valAx>
        <c:axId val="578271679"/>
        <c:scaling>
          <c:orientation val="minMax"/>
          <c:max val="12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69799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[Q1.xlsx]Sheet!PivotTable1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Sheet!$G$1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E29-4DED-873F-61CFB7E7CEE2}"/>
              </c:ext>
            </c:extLst>
          </c:dPt>
          <c:cat>
            <c:strRef>
              <c:f>Sheet!$F$2:$F$8</c:f>
              <c:strCache>
                <c:ptCount val="6"/>
                <c:pt idx="0">
                  <c:v>North Whidbey Island</c:v>
                </c:pt>
                <c:pt idx="1">
                  <c:v>Central Whidbey Island</c:v>
                </c:pt>
                <c:pt idx="2">
                  <c:v>South Whidbey Island</c:v>
                </c:pt>
                <c:pt idx="3">
                  <c:v>Camano Island</c:v>
                </c:pt>
                <c:pt idx="4">
                  <c:v>Do not reside on Island County</c:v>
                </c:pt>
                <c:pt idx="5">
                  <c:v>No response</c:v>
                </c:pt>
              </c:strCache>
            </c:strRef>
          </c:cat>
          <c:val>
            <c:numRef>
              <c:f>Sheet!$G$2:$G$8</c:f>
              <c:numCache>
                <c:formatCode>General</c:formatCode>
                <c:ptCount val="6"/>
                <c:pt idx="0">
                  <c:v>19</c:v>
                </c:pt>
                <c:pt idx="1">
                  <c:v>34</c:v>
                </c:pt>
                <c:pt idx="2">
                  <c:v>76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1F8-9300-7F581E424409}"/>
            </c:ext>
          </c:extLst>
        </c:ser>
        <c:ser>
          <c:idx val="1"/>
          <c:order val="1"/>
          <c:tx>
            <c:strRef>
              <c:f>Sheet!$H$1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Sheet!$F$2:$F$8</c:f>
              <c:strCache>
                <c:ptCount val="6"/>
                <c:pt idx="0">
                  <c:v>North Whidbey Island</c:v>
                </c:pt>
                <c:pt idx="1">
                  <c:v>Central Whidbey Island</c:v>
                </c:pt>
                <c:pt idx="2">
                  <c:v>South Whidbey Island</c:v>
                </c:pt>
                <c:pt idx="3">
                  <c:v>Camano Island</c:v>
                </c:pt>
                <c:pt idx="4">
                  <c:v>Do not reside on Island County</c:v>
                </c:pt>
                <c:pt idx="5">
                  <c:v>No response</c:v>
                </c:pt>
              </c:strCache>
            </c:strRef>
          </c:cat>
          <c:val>
            <c:numRef>
              <c:f>Sheet!$H$2:$H$8</c:f>
              <c:numCache>
                <c:formatCode>General</c:formatCode>
                <c:ptCount val="6"/>
                <c:pt idx="0">
                  <c:v>49</c:v>
                </c:pt>
                <c:pt idx="1">
                  <c:v>51</c:v>
                </c:pt>
                <c:pt idx="2">
                  <c:v>138</c:v>
                </c:pt>
                <c:pt idx="3">
                  <c:v>35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8-4699-A43D-DFA854732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5850176"/>
        <c:axId val="1422688640"/>
      </c:barChart>
      <c:catAx>
        <c:axId val="147585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422688640"/>
        <c:crosses val="autoZero"/>
        <c:auto val="1"/>
        <c:lblAlgn val="ctr"/>
        <c:lblOffset val="100"/>
        <c:noMultiLvlLbl val="0"/>
      </c:catAx>
      <c:valAx>
        <c:axId val="1422688640"/>
        <c:scaling>
          <c:orientation val="minMax"/>
          <c:max val="30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4758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[Q2.xlsx]Sheet!PivotTable2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Sheet!$H$1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rgbClr val="6A8E4E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A8E4E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9F0-44B0-8C87-D11AD7559DBB}"/>
              </c:ext>
            </c:extLst>
          </c:dPt>
          <c:cat>
            <c:strRef>
              <c:f>Sheet!$G$2:$G$7</c:f>
              <c:strCache>
                <c:ptCount val="5"/>
                <c:pt idx="0">
                  <c:v>&lt; 10 miles</c:v>
                </c:pt>
                <c:pt idx="1">
                  <c:v>10-50 miles</c:v>
                </c:pt>
                <c:pt idx="2">
                  <c:v>50-100 miles</c:v>
                </c:pt>
                <c:pt idx="3">
                  <c:v>&gt; 100 miles</c:v>
                </c:pt>
                <c:pt idx="4">
                  <c:v>No Response</c:v>
                </c:pt>
              </c:strCache>
            </c:strRef>
          </c:cat>
          <c:val>
            <c:numRef>
              <c:f>Sheet!$H$2:$H$7</c:f>
              <c:numCache>
                <c:formatCode>General</c:formatCode>
                <c:ptCount val="5"/>
                <c:pt idx="0">
                  <c:v>35</c:v>
                </c:pt>
                <c:pt idx="1">
                  <c:v>96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C-4650-893A-B1843D101D2F}"/>
            </c:ext>
          </c:extLst>
        </c:ser>
        <c:ser>
          <c:idx val="1"/>
          <c:order val="1"/>
          <c:tx>
            <c:strRef>
              <c:f>Sheet!$I$1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Sheet!$G$2:$G$7</c:f>
              <c:strCache>
                <c:ptCount val="5"/>
                <c:pt idx="0">
                  <c:v>&lt; 10 miles</c:v>
                </c:pt>
                <c:pt idx="1">
                  <c:v>10-50 miles</c:v>
                </c:pt>
                <c:pt idx="2">
                  <c:v>50-100 miles</c:v>
                </c:pt>
                <c:pt idx="3">
                  <c:v>&gt; 100 miles</c:v>
                </c:pt>
                <c:pt idx="4">
                  <c:v>No Response</c:v>
                </c:pt>
              </c:strCache>
            </c:strRef>
          </c:cat>
          <c:val>
            <c:numRef>
              <c:f>Sheet!$I$2:$I$7</c:f>
              <c:numCache>
                <c:formatCode>General</c:formatCode>
                <c:ptCount val="5"/>
                <c:pt idx="0">
                  <c:v>115</c:v>
                </c:pt>
                <c:pt idx="1">
                  <c:v>137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8-4BC1-B97A-3460E1CE6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5029136"/>
        <c:axId val="1614809504"/>
      </c:barChart>
      <c:catAx>
        <c:axId val="154502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614809504"/>
        <c:crosses val="autoZero"/>
        <c:auto val="1"/>
        <c:lblAlgn val="ctr"/>
        <c:lblOffset val="100"/>
        <c:noMultiLvlLbl val="0"/>
      </c:catAx>
      <c:valAx>
        <c:axId val="1614809504"/>
        <c:scaling>
          <c:orientation val="minMax"/>
          <c:max val="3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54502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[Q5.xlsx]Graph!PivotTable3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Graph!$B$3:$B$4</c:f>
              <c:strCache>
                <c:ptCount val="1"/>
                <c:pt idx="0">
                  <c:v>Owner</c:v>
                </c:pt>
              </c:strCache>
            </c:strRef>
          </c:tx>
          <c:spPr>
            <a:solidFill>
              <a:srgbClr val="6A8E4E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Graph!$A$5:$A$16</c:f>
              <c:strCache>
                <c:ptCount val="11"/>
                <c:pt idx="0">
                  <c:v>Lack of charging stations</c:v>
                </c:pt>
                <c:pt idx="1">
                  <c:v>Lack of fast chargers</c:v>
                </c:pt>
                <c:pt idx="2">
                  <c:v>Range anxiety</c:v>
                </c:pt>
                <c:pt idx="3">
                  <c:v>Lack of public charging</c:v>
                </c:pt>
                <c:pt idx="4">
                  <c:v>Lack of workplace charging options</c:v>
                </c:pt>
                <c:pt idx="5">
                  <c:v>Over-dependence on home charging</c:v>
                </c:pt>
                <c:pt idx="6">
                  <c:v>Charging during power outages</c:v>
                </c:pt>
                <c:pt idx="7">
                  <c:v>Battery disposal and recycling</c:v>
                </c:pt>
                <c:pt idx="8">
                  <c:v>Upfront vehicle cost</c:v>
                </c:pt>
                <c:pt idx="9">
                  <c:v>None/Not Sure</c:v>
                </c:pt>
                <c:pt idx="10">
                  <c:v>Others</c:v>
                </c:pt>
              </c:strCache>
            </c:strRef>
          </c:cat>
          <c:val>
            <c:numRef>
              <c:f>Graph!$B$5:$B$16</c:f>
              <c:numCache>
                <c:formatCode>General</c:formatCode>
                <c:ptCount val="11"/>
                <c:pt idx="0">
                  <c:v>49</c:v>
                </c:pt>
                <c:pt idx="1">
                  <c:v>24</c:v>
                </c:pt>
                <c:pt idx="2">
                  <c:v>10</c:v>
                </c:pt>
                <c:pt idx="3">
                  <c:v>6</c:v>
                </c:pt>
                <c:pt idx="5">
                  <c:v>2</c:v>
                </c:pt>
                <c:pt idx="6">
                  <c:v>2</c:v>
                </c:pt>
                <c:pt idx="9">
                  <c:v>36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7-4C5F-9ED8-49C16314F133}"/>
            </c:ext>
          </c:extLst>
        </c:ser>
        <c:ser>
          <c:idx val="1"/>
          <c:order val="1"/>
          <c:tx>
            <c:strRef>
              <c:f>Graph!$C$3:$C$4</c:f>
              <c:strCache>
                <c:ptCount val="1"/>
                <c:pt idx="0">
                  <c:v>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Graph!$A$5:$A$16</c:f>
              <c:strCache>
                <c:ptCount val="11"/>
                <c:pt idx="0">
                  <c:v>Lack of charging stations</c:v>
                </c:pt>
                <c:pt idx="1">
                  <c:v>Lack of fast chargers</c:v>
                </c:pt>
                <c:pt idx="2">
                  <c:v>Range anxiety</c:v>
                </c:pt>
                <c:pt idx="3">
                  <c:v>Lack of public charging</c:v>
                </c:pt>
                <c:pt idx="4">
                  <c:v>Lack of workplace charging options</c:v>
                </c:pt>
                <c:pt idx="5">
                  <c:v>Over-dependence on home charging</c:v>
                </c:pt>
                <c:pt idx="6">
                  <c:v>Charging during power outages</c:v>
                </c:pt>
                <c:pt idx="7">
                  <c:v>Battery disposal and recycling</c:v>
                </c:pt>
                <c:pt idx="8">
                  <c:v>Upfront vehicle cost</c:v>
                </c:pt>
                <c:pt idx="9">
                  <c:v>None/Not Sure</c:v>
                </c:pt>
                <c:pt idx="10">
                  <c:v>Others</c:v>
                </c:pt>
              </c:strCache>
            </c:strRef>
          </c:cat>
          <c:val>
            <c:numRef>
              <c:f>Graph!$C$5:$C$16</c:f>
              <c:numCache>
                <c:formatCode>General</c:formatCode>
                <c:ptCount val="11"/>
                <c:pt idx="0">
                  <c:v>100</c:v>
                </c:pt>
                <c:pt idx="1">
                  <c:v>9</c:v>
                </c:pt>
                <c:pt idx="2">
                  <c:v>22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12</c:v>
                </c:pt>
                <c:pt idx="7">
                  <c:v>5</c:v>
                </c:pt>
                <c:pt idx="8">
                  <c:v>9</c:v>
                </c:pt>
                <c:pt idx="9">
                  <c:v>89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7-4C5F-9ED8-49C16314F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7809967"/>
        <c:axId val="361561567"/>
      </c:barChart>
      <c:catAx>
        <c:axId val="697809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361561567"/>
        <c:crosses val="autoZero"/>
        <c:auto val="1"/>
        <c:lblAlgn val="ctr"/>
        <c:lblOffset val="100"/>
        <c:noMultiLvlLbl val="0"/>
      </c:catAx>
      <c:valAx>
        <c:axId val="36156156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69780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[Q6.xlsx]Sheet!PivotTable1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Sheet!$F$18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rgbClr val="6A8E4E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6A8E4E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4D-4979-88D9-4C0088D70578}"/>
              </c:ext>
            </c:extLst>
          </c:dPt>
          <c:dPt>
            <c:idx val="3"/>
            <c:invertIfNegative val="0"/>
            <c:bubble3D val="0"/>
            <c:spPr>
              <a:solidFill>
                <a:srgbClr val="6A8E4E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4D-4979-88D9-4C0088D70578}"/>
              </c:ext>
            </c:extLst>
          </c:dPt>
          <c:cat>
            <c:strRef>
              <c:f>Sheet!$E$19:$E$23</c:f>
              <c:strCache>
                <c:ptCount val="4"/>
                <c:pt idx="0">
                  <c:v>FAST CHARGING HUBS</c:v>
                </c:pt>
                <c:pt idx="1">
                  <c:v>WORK OR SCHOOL</c:v>
                </c:pt>
                <c:pt idx="2">
                  <c:v>PARK &amp; RIDES</c:v>
                </c:pt>
                <c:pt idx="3">
                  <c:v>PUBLIC PLACES</c:v>
                </c:pt>
              </c:strCache>
            </c:strRef>
          </c:cat>
          <c:val>
            <c:numRef>
              <c:f>Sheet!$F$19:$F$23</c:f>
              <c:numCache>
                <c:formatCode>General</c:formatCode>
                <c:ptCount val="4"/>
                <c:pt idx="0">
                  <c:v>3.06</c:v>
                </c:pt>
                <c:pt idx="1">
                  <c:v>1.92</c:v>
                </c:pt>
                <c:pt idx="2">
                  <c:v>1.8</c:v>
                </c:pt>
                <c:pt idx="3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0-4D2C-81B0-A704069A49CD}"/>
            </c:ext>
          </c:extLst>
        </c:ser>
        <c:ser>
          <c:idx val="1"/>
          <c:order val="1"/>
          <c:tx>
            <c:strRef>
              <c:f>Sheet!$G$18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Sheet!$E$19:$E$23</c:f>
              <c:strCache>
                <c:ptCount val="4"/>
                <c:pt idx="0">
                  <c:v>FAST CHARGING HUBS</c:v>
                </c:pt>
                <c:pt idx="1">
                  <c:v>WORK OR SCHOOL</c:v>
                </c:pt>
                <c:pt idx="2">
                  <c:v>PARK &amp; RIDES</c:v>
                </c:pt>
                <c:pt idx="3">
                  <c:v>PUBLIC PLACES</c:v>
                </c:pt>
              </c:strCache>
            </c:strRef>
          </c:cat>
          <c:val>
            <c:numRef>
              <c:f>Sheet!$G$19:$G$23</c:f>
              <c:numCache>
                <c:formatCode>General</c:formatCode>
                <c:ptCount val="4"/>
                <c:pt idx="0">
                  <c:v>2.56</c:v>
                </c:pt>
                <c:pt idx="1">
                  <c:v>2.11</c:v>
                </c:pt>
                <c:pt idx="2">
                  <c:v>2.12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2-47F7-BDD4-2648D5BD9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008879"/>
        <c:axId val="186143679"/>
      </c:barChart>
      <c:catAx>
        <c:axId val="177008879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86143679"/>
        <c:crosses val="autoZero"/>
        <c:auto val="1"/>
        <c:lblAlgn val="ctr"/>
        <c:lblOffset val="100"/>
        <c:noMultiLvlLbl val="0"/>
      </c:catAx>
      <c:valAx>
        <c:axId val="186143679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7700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[Q8.xlsx]Sheet!PivotTable1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Sheet!$G$8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rgbClr val="6A8E4E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A8E4E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154-4B61-91B4-874F679C98FB}"/>
              </c:ext>
            </c:extLst>
          </c:dPt>
          <c:dPt>
            <c:idx val="1"/>
            <c:invertIfNegative val="0"/>
            <c:bubble3D val="0"/>
            <c:spPr>
              <a:solidFill>
                <a:srgbClr val="6A8E4E"/>
              </a:solidFill>
              <a:ln w="28575">
                <a:solidFill>
                  <a:schemeClr val="tx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4-4B61-91B4-874F679C98FB}"/>
              </c:ext>
            </c:extLst>
          </c:dPt>
          <c:cat>
            <c:strRef>
              <c:f>Sheet!$F$9:$F$13</c:f>
              <c:strCache>
                <c:ptCount val="4"/>
                <c:pt idx="0">
                  <c:v>&lt;5 miles</c:v>
                </c:pt>
                <c:pt idx="1">
                  <c:v>5-10 miles</c:v>
                </c:pt>
                <c:pt idx="2">
                  <c:v>&gt;10 miles</c:v>
                </c:pt>
                <c:pt idx="3">
                  <c:v>Not sure</c:v>
                </c:pt>
              </c:strCache>
            </c:strRef>
          </c:cat>
          <c:val>
            <c:numRef>
              <c:f>Sheet!$G$9:$G$13</c:f>
              <c:numCache>
                <c:formatCode>General</c:formatCode>
                <c:ptCount val="4"/>
                <c:pt idx="0">
                  <c:v>32</c:v>
                </c:pt>
                <c:pt idx="1">
                  <c:v>58</c:v>
                </c:pt>
                <c:pt idx="2">
                  <c:v>23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4-4877-B49B-ABD7EAEC9CA5}"/>
            </c:ext>
          </c:extLst>
        </c:ser>
        <c:ser>
          <c:idx val="1"/>
          <c:order val="1"/>
          <c:tx>
            <c:strRef>
              <c:f>Sheet!$H$8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Sheet!$F$9:$F$13</c:f>
              <c:strCache>
                <c:ptCount val="4"/>
                <c:pt idx="0">
                  <c:v>&lt;5 miles</c:v>
                </c:pt>
                <c:pt idx="1">
                  <c:v>5-10 miles</c:v>
                </c:pt>
                <c:pt idx="2">
                  <c:v>&gt;10 miles</c:v>
                </c:pt>
                <c:pt idx="3">
                  <c:v>Not sure</c:v>
                </c:pt>
              </c:strCache>
            </c:strRef>
          </c:cat>
          <c:val>
            <c:numRef>
              <c:f>Sheet!$H$9:$H$13</c:f>
              <c:numCache>
                <c:formatCode>General</c:formatCode>
                <c:ptCount val="4"/>
                <c:pt idx="0">
                  <c:v>96</c:v>
                </c:pt>
                <c:pt idx="1">
                  <c:v>72</c:v>
                </c:pt>
                <c:pt idx="2">
                  <c:v>21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9F-45C7-B409-01059045E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15150207"/>
        <c:axId val="1523062575"/>
      </c:barChart>
      <c:catAx>
        <c:axId val="1515150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523062575"/>
        <c:crosses val="autoZero"/>
        <c:auto val="1"/>
        <c:lblAlgn val="ctr"/>
        <c:lblOffset val="100"/>
        <c:noMultiLvlLbl val="0"/>
      </c:catAx>
      <c:valAx>
        <c:axId val="152306257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51515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[Q7.xlsx]graph!PivotTable1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Sum of Owner</c:v>
                </c:pt>
              </c:strCache>
            </c:strRef>
          </c:tx>
          <c:spPr>
            <a:solidFill>
              <a:srgbClr val="6A8E4E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graph!$A$2:$A$10</c:f>
              <c:strCache>
                <c:ptCount val="8"/>
                <c:pt idx="0">
                  <c:v>Grocery or drug stores</c:v>
                </c:pt>
                <c:pt idx="1">
                  <c:v>Hardware supply stores</c:v>
                </c:pt>
                <c:pt idx="2">
                  <c:v>Hotels</c:v>
                </c:pt>
                <c:pt idx="3">
                  <c:v>Libraries</c:v>
                </c:pt>
                <c:pt idx="4">
                  <c:v>Municipal offices</c:v>
                </c:pt>
                <c:pt idx="5">
                  <c:v>Parks, trails, and camp sites</c:v>
                </c:pt>
                <c:pt idx="6">
                  <c:v>Public marinas</c:v>
                </c:pt>
                <c:pt idx="7">
                  <c:v>Restaurants</c:v>
                </c:pt>
              </c:strCache>
            </c:strRef>
          </c:cat>
          <c:val>
            <c:numRef>
              <c:f>graph!$B$2:$B$10</c:f>
              <c:numCache>
                <c:formatCode>General</c:formatCode>
                <c:ptCount val="8"/>
                <c:pt idx="0">
                  <c:v>94</c:v>
                </c:pt>
                <c:pt idx="1">
                  <c:v>43</c:v>
                </c:pt>
                <c:pt idx="2">
                  <c:v>32</c:v>
                </c:pt>
                <c:pt idx="3">
                  <c:v>61</c:v>
                </c:pt>
                <c:pt idx="4">
                  <c:v>34</c:v>
                </c:pt>
                <c:pt idx="5">
                  <c:v>70</c:v>
                </c:pt>
                <c:pt idx="6">
                  <c:v>16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2-44DA-9EEF-26E571AFB4B6}"/>
            </c:ext>
          </c:extLst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graph!$A$2:$A$10</c:f>
              <c:strCache>
                <c:ptCount val="8"/>
                <c:pt idx="0">
                  <c:v>Grocery or drug stores</c:v>
                </c:pt>
                <c:pt idx="1">
                  <c:v>Hardware supply stores</c:v>
                </c:pt>
                <c:pt idx="2">
                  <c:v>Hotels</c:v>
                </c:pt>
                <c:pt idx="3">
                  <c:v>Libraries</c:v>
                </c:pt>
                <c:pt idx="4">
                  <c:v>Municipal offices</c:v>
                </c:pt>
                <c:pt idx="5">
                  <c:v>Parks, trails, and camp sites</c:v>
                </c:pt>
                <c:pt idx="6">
                  <c:v>Public marinas</c:v>
                </c:pt>
                <c:pt idx="7">
                  <c:v>Restaurants</c:v>
                </c:pt>
              </c:strCache>
            </c:strRef>
          </c:cat>
          <c:val>
            <c:numRef>
              <c:f>graph!$C$2:$C$10</c:f>
              <c:numCache>
                <c:formatCode>General</c:formatCode>
                <c:ptCount val="8"/>
                <c:pt idx="0">
                  <c:v>184</c:v>
                </c:pt>
                <c:pt idx="1">
                  <c:v>100</c:v>
                </c:pt>
                <c:pt idx="2">
                  <c:v>31</c:v>
                </c:pt>
                <c:pt idx="3">
                  <c:v>103</c:v>
                </c:pt>
                <c:pt idx="4">
                  <c:v>63</c:v>
                </c:pt>
                <c:pt idx="5">
                  <c:v>117</c:v>
                </c:pt>
                <c:pt idx="6">
                  <c:v>23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2-44DA-9EEF-26E571AFB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82914239"/>
        <c:axId val="2056278527"/>
      </c:barChart>
      <c:catAx>
        <c:axId val="1982914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056278527"/>
        <c:crosses val="autoZero"/>
        <c:auto val="1"/>
        <c:lblAlgn val="ctr"/>
        <c:lblOffset val="100"/>
        <c:noMultiLvlLbl val="0"/>
      </c:catAx>
      <c:valAx>
        <c:axId val="205627852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198291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[Q9.xlsx]Sheet!PivotTable1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Sheet!$H$13</c:f>
              <c:strCache>
                <c:ptCount val="1"/>
                <c:pt idx="0">
                  <c:v>Sum of Owner 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Sheet!$G$14:$G$21</c:f>
              <c:strCache>
                <c:ptCount val="7"/>
                <c:pt idx="0">
                  <c:v>Deception Pass State Park</c:v>
                </c:pt>
                <c:pt idx="1">
                  <c:v>Oak Harbor City Hall</c:v>
                </c:pt>
                <c:pt idx="2">
                  <c:v>Oak Harbor Marina</c:v>
                </c:pt>
                <c:pt idx="3">
                  <c:v>Oak Harbor Park and Ride</c:v>
                </c:pt>
                <c:pt idx="4">
                  <c:v>Skagit College/Sno-Isle Library</c:v>
                </c:pt>
                <c:pt idx="5">
                  <c:v>Soundview Shopper Park and Ride</c:v>
                </c:pt>
                <c:pt idx="6">
                  <c:v>Windjammer Park</c:v>
                </c:pt>
              </c:strCache>
            </c:strRef>
          </c:cat>
          <c:val>
            <c:numRef>
              <c:f>Sheet!$H$14:$H$21</c:f>
              <c:numCache>
                <c:formatCode>General</c:formatCode>
                <c:ptCount val="7"/>
                <c:pt idx="0">
                  <c:v>98</c:v>
                </c:pt>
                <c:pt idx="1">
                  <c:v>34</c:v>
                </c:pt>
                <c:pt idx="2">
                  <c:v>27</c:v>
                </c:pt>
                <c:pt idx="3">
                  <c:v>50</c:v>
                </c:pt>
                <c:pt idx="4">
                  <c:v>70</c:v>
                </c:pt>
                <c:pt idx="5">
                  <c:v>27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5-44DB-ACC4-DC63A7B2F279}"/>
            </c:ext>
          </c:extLst>
        </c:ser>
        <c:ser>
          <c:idx val="1"/>
          <c:order val="1"/>
          <c:tx>
            <c:strRef>
              <c:f>Sheet!$I$13</c:f>
              <c:strCache>
                <c:ptCount val="1"/>
                <c:pt idx="0">
                  <c:v>Sum of Non-owner</c:v>
                </c:pt>
              </c:strCache>
            </c:strRef>
          </c:tx>
          <c:spPr>
            <a:solidFill>
              <a:srgbClr val="887952"/>
            </a:solidFill>
            <a:ln w="28575">
              <a:solidFill>
                <a:schemeClr val="tx1">
                  <a:lumMod val="95000"/>
                </a:schemeClr>
              </a:solidFill>
            </a:ln>
            <a:effectLst/>
          </c:spPr>
          <c:invertIfNegative val="0"/>
          <c:cat>
            <c:strRef>
              <c:f>Sheet!$G$14:$G$21</c:f>
              <c:strCache>
                <c:ptCount val="7"/>
                <c:pt idx="0">
                  <c:v>Deception Pass State Park</c:v>
                </c:pt>
                <c:pt idx="1">
                  <c:v>Oak Harbor City Hall</c:v>
                </c:pt>
                <c:pt idx="2">
                  <c:v>Oak Harbor Marina</c:v>
                </c:pt>
                <c:pt idx="3">
                  <c:v>Oak Harbor Park and Ride</c:v>
                </c:pt>
                <c:pt idx="4">
                  <c:v>Skagit College/Sno-Isle Library</c:v>
                </c:pt>
                <c:pt idx="5">
                  <c:v>Soundview Shopper Park and Ride</c:v>
                </c:pt>
                <c:pt idx="6">
                  <c:v>Windjammer Park</c:v>
                </c:pt>
              </c:strCache>
            </c:strRef>
          </c:cat>
          <c:val>
            <c:numRef>
              <c:f>Sheet!$I$14:$I$21</c:f>
              <c:numCache>
                <c:formatCode>General</c:formatCode>
                <c:ptCount val="7"/>
                <c:pt idx="0">
                  <c:v>142</c:v>
                </c:pt>
                <c:pt idx="1">
                  <c:v>56</c:v>
                </c:pt>
                <c:pt idx="2">
                  <c:v>36</c:v>
                </c:pt>
                <c:pt idx="3">
                  <c:v>126</c:v>
                </c:pt>
                <c:pt idx="4">
                  <c:v>131</c:v>
                </c:pt>
                <c:pt idx="5">
                  <c:v>87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A-4EE6-B3BF-FF1DE438A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6847632"/>
        <c:axId val="264455920"/>
      </c:barChart>
      <c:catAx>
        <c:axId val="256847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64455920"/>
        <c:crosses val="autoZero"/>
        <c:auto val="1"/>
        <c:lblAlgn val="ctr"/>
        <c:lblOffset val="100"/>
        <c:noMultiLvlLbl val="0"/>
      </c:catAx>
      <c:valAx>
        <c:axId val="2644559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DINPro-Medium" panose="02000503030000020004" pitchFamily="50" charset="0"/>
                <a:ea typeface="+mn-ea"/>
                <a:cs typeface="+mn-cs"/>
              </a:defRPr>
            </a:pPr>
            <a:endParaRPr lang="en-US"/>
          </a:p>
        </c:txPr>
        <c:crossAx val="2568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DINPro-Medium" panose="02000503030000020004" pitchFamily="50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94A84C-99F5-40DC-9D40-7B73EE8F58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567BC-5C94-4EBE-8C0B-0163C2D34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09378-A991-4209-8CD3-4482F14D9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09C27-F524-445A-B211-9CFB2C5A46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7D9C6-3923-419E-8ECC-0B993A3DE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BF8-DA49-4B80-9BD7-B2C443E7941C}" type="datetimeFigureOut">
              <a:rPr lang="en-US" smtClean="0"/>
              <a:t>2/12/2021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6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14FDB3-028E-4232-9C60-403B35A676F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79B86F-FF63-44A7-9D30-D94B145CE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9B86F-FF63-44A7-9D30-D94B145CE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951" y="6383731"/>
            <a:ext cx="9975698" cy="18185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75C4-6E6B-4C24-8062-0C75AF83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1707-B73A-45D9-9128-BB643FE712BA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BF64-863A-42C6-88AF-86D70B57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 dirty="0"/>
              <a:t>Island Region Vehicle Electrification Study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9404-23CE-4BAE-BB28-C2D2F819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5280D2-0D3E-4627-A673-D4FFC5BC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37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17B428-7C96-45DF-B56A-A54132AD87DF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 dirty="0"/>
              <a:t>Island Region Vehicle Electrification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868428" y="0"/>
            <a:ext cx="5013171" cy="10058400"/>
          </a:xfrm>
          <a:prstGeom prst="rect">
            <a:avLst/>
          </a:prstGeom>
          <a:solidFill>
            <a:srgbClr val="6A8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0084" y="1384467"/>
            <a:ext cx="10987532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Medium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84" y="3316224"/>
            <a:ext cx="10987532" cy="5561991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>
              <a:defRPr sz="2347">
                <a:solidFill>
                  <a:schemeClr val="tx1"/>
                </a:solidFill>
              </a:defRPr>
            </a:lvl2pPr>
            <a:lvl3pPr>
              <a:defRPr sz="2347">
                <a:solidFill>
                  <a:schemeClr val="tx1"/>
                </a:solidFill>
              </a:defRPr>
            </a:lvl3pPr>
            <a:lvl4pPr>
              <a:defRPr sz="2347">
                <a:solidFill>
                  <a:schemeClr val="tx1"/>
                </a:solidFill>
              </a:defRPr>
            </a:lvl4pPr>
            <a:lvl5pPr>
              <a:defRPr sz="2347">
                <a:solidFill>
                  <a:schemeClr val="tx1"/>
                </a:solidFill>
              </a:defRPr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36888939-DC9C-4BC2-ACB9-2A0260CA2C0A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140C542-5349-4647-BE9B-177F580B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61" y="9362338"/>
            <a:ext cx="8655077" cy="469392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59A90-0A9F-499B-A77B-BD3EA31CA334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D9C224-CC62-4500-93AD-138CAEA6673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0590A-57E7-42EB-8ACD-CFD9BE8BAF01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97D44F-2C1B-4C18-9B52-947FB73D2CFF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FE0D17-D75D-434E-90FB-0253D86E9094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868428" y="0"/>
            <a:ext cx="5013171" cy="10058400"/>
          </a:xfrm>
          <a:prstGeom prst="rect">
            <a:avLst/>
          </a:prstGeom>
          <a:solidFill>
            <a:srgbClr val="6A8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0084" y="1384467"/>
            <a:ext cx="10987532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Medium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EB1A2B5D-AECB-43C8-BB4A-29179896A5A6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140C542-5349-4647-BE9B-177F580B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61" y="9362338"/>
            <a:ext cx="8655077" cy="469392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3CBCA93-3D89-446D-8D3B-31AF4DE6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084" y="3316224"/>
            <a:ext cx="10987532" cy="5561991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335287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2pPr>
            <a:lvl3pPr marL="6705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3pPr>
            <a:lvl4pPr marL="1005862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4pPr>
            <a:lvl5pPr marL="1341150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3165D-91BB-40E7-B9E5-3499BB33E75E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013296-0144-4E99-BA28-4476E2CE3BB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CB1CB7-D30D-4B7F-9D97-57C1EA3FEF52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1B753F-81B3-49B6-9C4C-40C0418F8BEC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E74B46-0F16-4B9C-B927-E37BB5B986FB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_typ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EB1A2B5D-AECB-43C8-BB4A-29179896A5A6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140C542-5349-4647-BE9B-177F580B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61" y="9362338"/>
            <a:ext cx="8655077" cy="469392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3CBCA93-3D89-446D-8D3B-31AF4DE60E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0084" y="1384466"/>
            <a:ext cx="3574796" cy="7493749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DINPro-Black" panose="02000503030000020004" pitchFamily="50" charset="0"/>
              </a:defRPr>
            </a:lvl1pPr>
            <a:lvl2pPr marL="335287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DINPro-Black" panose="02000503030000020004" pitchFamily="50" charset="0"/>
              </a:defRPr>
            </a:lvl2pPr>
            <a:lvl3pPr marL="6705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Black" panose="02000503030000020004" pitchFamily="50" charset="0"/>
              </a:defRPr>
            </a:lvl3pPr>
            <a:lvl4pPr marL="100586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Black" panose="02000503030000020004" pitchFamily="50" charset="0"/>
              </a:defRPr>
            </a:lvl4pPr>
            <a:lvl5pPr marL="134115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Black" panose="02000503030000020004" pitchFamily="50" charset="0"/>
              </a:defRPr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77FCF3-108D-43BE-882E-DC97FC9AF3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10480" y="1372274"/>
            <a:ext cx="12526520" cy="796324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DINPro-Medium" panose="02000503030000020004" pitchFamily="50" charset="0"/>
              </a:defRPr>
            </a:lvl1pPr>
            <a:lvl2pPr marL="335287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DINPro-Medium" panose="02000503030000020004" pitchFamily="50" charset="0"/>
              </a:defRPr>
            </a:lvl2pPr>
            <a:lvl3pPr marL="6705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Medium" panose="02000503030000020004" pitchFamily="50" charset="0"/>
              </a:defRPr>
            </a:lvl3pPr>
            <a:lvl4pPr marL="100586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Medium" panose="02000503030000020004" pitchFamily="50" charset="0"/>
              </a:defRPr>
            </a:lvl4pPr>
            <a:lvl5pPr marL="134115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DINPro-Medium" panose="02000503030000020004" pitchFamily="50" charset="0"/>
              </a:defRPr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7C469-BE00-4CD4-BBEC-7CDCB15B4385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9837BFB-AF35-4DB4-A563-BE57E75427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1590D-48A7-42D3-9519-90C1EF356394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AD666B-CDDC-405F-A893-B4DB331EC31B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997E4F-CF0B-43A1-B2F7-50796328B2FA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_typ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0084" y="1384467"/>
            <a:ext cx="10987532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Medium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EB1A2B5D-AECB-43C8-BB4A-29179896A5A6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140C542-5349-4647-BE9B-177F580B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61" y="9362338"/>
            <a:ext cx="8655077" cy="469392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 dirty="0"/>
              <a:t>Island Region Vehicle Electrification Study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3CBCA93-3D89-446D-8D3B-31AF4DE6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084" y="3316224"/>
            <a:ext cx="10987532" cy="5561991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335287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2pPr>
            <a:lvl3pPr marL="670575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3pPr>
            <a:lvl4pPr marL="1005862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4pPr>
            <a:lvl5pPr marL="1341150" indent="0">
              <a:buFont typeface="Arial" panose="020B0604020202020204" pitchFamily="34" charset="0"/>
              <a:buNone/>
              <a:defRPr sz="2347">
                <a:solidFill>
                  <a:schemeClr val="tx1"/>
                </a:solidFill>
              </a:defRPr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A6714-0279-4703-9F41-67ED21D0530C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2D6B5D-2D11-4391-B78A-DB2E8EE12C7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430CF4-00CC-48E6-8922-F334F40A3464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F7A15-2C0E-49FD-9265-62ED561578C6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2CB53-0548-4613-8049-25B078ED1DE6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EC56F7-614F-4310-8746-60DFFD1FFD4B}"/>
              </a:ext>
            </a:extLst>
          </p:cNvPr>
          <p:cNvSpPr/>
          <p:nvPr userDrawn="1"/>
        </p:nvSpPr>
        <p:spPr>
          <a:xfrm>
            <a:off x="0" y="0"/>
            <a:ext cx="8940800" cy="10058400"/>
          </a:xfrm>
          <a:prstGeom prst="rect">
            <a:avLst/>
          </a:prstGeom>
          <a:solidFill>
            <a:srgbClr val="6A8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230D9F-E2D1-4416-9A35-806ED0D6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6166" y="5206547"/>
            <a:ext cx="5565648" cy="321791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40800" y="0"/>
            <a:ext cx="8949742" cy="100584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69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17837F-FC3D-4B31-A42E-55D801C3430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A5B4EE3-463A-4D86-B884-92FA896D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61" y="9362338"/>
            <a:ext cx="8655077" cy="469392"/>
          </a:xfrm>
        </p:spPr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 dirty="0"/>
              <a:t>Island Region Vehicle Electrification Study</a:t>
            </a:r>
          </a:p>
        </p:txBody>
      </p:sp>
    </p:spTree>
    <p:extLst>
      <p:ext uri="{BB962C8B-B14F-4D97-AF65-F5344CB8AC3E}">
        <p14:creationId xmlns:p14="http://schemas.microsoft.com/office/powerpoint/2010/main" val="415792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8720" y="1790699"/>
            <a:ext cx="14339824" cy="6448369"/>
          </a:xfrm>
          <a:noFill/>
        </p:spPr>
        <p:txBody>
          <a:bodyPr l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400" b="0">
                <a:solidFill>
                  <a:srgbClr val="6A8E4E"/>
                </a:solidFill>
                <a:latin typeface="DINPro-Regular" panose="02000503030000020004" pitchFamily="50" charset="0"/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CA9D635F-7BAD-4BAD-AD72-21C5475F73C0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835FE-FCB4-407E-95D1-6E47FA986FD9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2A47DE-44D9-4353-8F0C-12B1C27FDAD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08053-964A-4149-9613-5FF067A13AB7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9487C7-51CE-46E1-ABF2-BC5A86DC5BD5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EFBC3-8308-412C-8EA9-6AF0F27FC0EE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Pictur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633109-3C0F-42C5-87E1-674F89477602}"/>
              </a:ext>
            </a:extLst>
          </p:cNvPr>
          <p:cNvSpPr/>
          <p:nvPr userDrawn="1"/>
        </p:nvSpPr>
        <p:spPr>
          <a:xfrm>
            <a:off x="1231392" y="0"/>
            <a:ext cx="16650208" cy="10058400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174F6-6BCD-4AD2-9CC3-DA8F3B7FC81A}"/>
              </a:ext>
            </a:extLst>
          </p:cNvPr>
          <p:cNvSpPr/>
          <p:nvPr userDrawn="1"/>
        </p:nvSpPr>
        <p:spPr>
          <a:xfrm>
            <a:off x="999744" y="-12192"/>
            <a:ext cx="170688" cy="10070592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E308C-61DD-46F9-811F-337BA5273ED8}"/>
              </a:ext>
            </a:extLst>
          </p:cNvPr>
          <p:cNvSpPr/>
          <p:nvPr userDrawn="1"/>
        </p:nvSpPr>
        <p:spPr>
          <a:xfrm>
            <a:off x="768096" y="-12192"/>
            <a:ext cx="170688" cy="10070592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17585-02ED-43A9-B599-D8DC8F4C5229}"/>
              </a:ext>
            </a:extLst>
          </p:cNvPr>
          <p:cNvSpPr/>
          <p:nvPr userDrawn="1"/>
        </p:nvSpPr>
        <p:spPr>
          <a:xfrm>
            <a:off x="0" y="-12192"/>
            <a:ext cx="707136" cy="10070592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5AEC8F4-5FA3-4BDF-BC61-A490D3A0DA3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1792224"/>
            <a:ext cx="17881600" cy="900343"/>
          </a:xfrm>
          <a:solidFill>
            <a:srgbClr val="FFFFFF">
              <a:alpha val="0"/>
            </a:srgb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79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 w/Pictur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633109-3C0F-42C5-87E1-674F89477602}"/>
              </a:ext>
            </a:extLst>
          </p:cNvPr>
          <p:cNvSpPr/>
          <p:nvPr userDrawn="1"/>
        </p:nvSpPr>
        <p:spPr>
          <a:xfrm>
            <a:off x="1231392" y="0"/>
            <a:ext cx="16650208" cy="10058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174F6-6BCD-4AD2-9CC3-DA8F3B7FC81A}"/>
              </a:ext>
            </a:extLst>
          </p:cNvPr>
          <p:cNvSpPr/>
          <p:nvPr userDrawn="1"/>
        </p:nvSpPr>
        <p:spPr>
          <a:xfrm>
            <a:off x="999744" y="-12192"/>
            <a:ext cx="170688" cy="10070592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E308C-61DD-46F9-811F-337BA5273ED8}"/>
              </a:ext>
            </a:extLst>
          </p:cNvPr>
          <p:cNvSpPr/>
          <p:nvPr userDrawn="1"/>
        </p:nvSpPr>
        <p:spPr>
          <a:xfrm>
            <a:off x="768096" y="-12192"/>
            <a:ext cx="170688" cy="10070592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17585-02ED-43A9-B599-D8DC8F4C5229}"/>
              </a:ext>
            </a:extLst>
          </p:cNvPr>
          <p:cNvSpPr/>
          <p:nvPr userDrawn="1"/>
        </p:nvSpPr>
        <p:spPr>
          <a:xfrm>
            <a:off x="0" y="-12192"/>
            <a:ext cx="707136" cy="10070592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5AEC8F4-5FA3-4BDF-BC61-A490D3A0DA3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1792224"/>
            <a:ext cx="17881600" cy="900343"/>
          </a:xfrm>
          <a:solidFill>
            <a:srgbClr val="FFFFFF">
              <a:alpha val="0"/>
            </a:srgb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6000">
                <a:solidFill>
                  <a:schemeClr val="tx2">
                    <a:lumMod val="25000"/>
                  </a:schemeClr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08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84" y="2743200"/>
            <a:ext cx="15727172" cy="5675507"/>
          </a:xfrm>
        </p:spPr>
        <p:txBody>
          <a:bodyPr/>
          <a:lstStyle>
            <a:lvl1pPr marL="0" indent="0">
              <a:buNone/>
              <a:defRPr sz="3200"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480D-9BEE-4CFC-BB94-D7F18F95F123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CEC7F5D7-002F-45CD-91C3-7B6DB7D4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00552" y="9335516"/>
            <a:ext cx="536448" cy="536448"/>
          </a:xfrm>
        </p:spPr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E9CBCE-47AC-429A-83D6-4454F7AB4A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0083" y="1384467"/>
            <a:ext cx="15727171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C4DF87-727B-48F8-9B6D-9A881EEF1C16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247991D-832F-4147-BF5D-06A53FCAC2A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F3A897-28C6-4D6B-88BF-A48757172D11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3129E-E1B1-4C2C-91A1-1557571D6007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FD39F2-D007-4256-9D6A-2E10353178E3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Context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84" y="2743200"/>
            <a:ext cx="15727172" cy="5675507"/>
          </a:xfrm>
        </p:spPr>
        <p:txBody>
          <a:bodyPr/>
          <a:lstStyle>
            <a:lvl1pPr marL="0" indent="0">
              <a:buNone/>
              <a:defRPr sz="3200"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480D-9BEE-4CFC-BB94-D7F18F95F123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CEC7F5D7-002F-45CD-91C3-7B6DB7D4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00552" y="9335516"/>
            <a:ext cx="536448" cy="536448"/>
          </a:xfrm>
        </p:spPr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E9CBCE-47AC-429A-83D6-4454F7AB4A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0083" y="1384467"/>
            <a:ext cx="15727171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164A6-877D-493B-92EA-564152DACDDF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B6F42DB-E6D6-47E3-BAD4-07BC15E81A4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A32906-80B7-4347-901C-C74DEA975AE1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429A5-FA71-478B-8360-D368A0F791DC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4E717-0D96-43D9-9405-AFD3003CFEEF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084" y="3869131"/>
            <a:ext cx="6265264" cy="45495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196" y="3869131"/>
            <a:ext cx="6263029" cy="45495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77F5C-899A-41C9-89D9-42CE72A53DD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2E7BBF1-E115-4AAA-8043-F1DAE4BFCCC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180084" y="1384467"/>
            <a:ext cx="6265264" cy="1114894"/>
          </a:xfrm>
        </p:spPr>
        <p:txBody>
          <a:bodyPr lIns="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B7B376C-AC8F-4A0B-9285-EEB777EC32B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93961" y="1409142"/>
            <a:ext cx="6265264" cy="1114894"/>
          </a:xfrm>
        </p:spPr>
        <p:txBody>
          <a:bodyPr lIns="0" tIns="0" b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53F204-2A89-46D9-9D45-16F2DCDAA3F2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FBB447-3673-4722-AD72-75CDB0FDB5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6CC0B9-F463-46DF-A2B7-F1D0EAF1120A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131718-2B8D-46BD-A1BB-C0C38E868041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4EEC26-DF78-44DD-BF26-576C532D1ACC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318" y="3393036"/>
            <a:ext cx="6263030" cy="1032661"/>
          </a:xfrm>
        </p:spPr>
        <p:txBody>
          <a:bodyPr anchor="b" anchorCtr="1">
            <a:normAutofit/>
          </a:bodyPr>
          <a:lstStyle>
            <a:lvl1pPr marL="0" indent="0" algn="l">
              <a:buNone/>
              <a:defRPr sz="2787" b="0" cap="all" spc="147" baseline="0">
                <a:solidFill>
                  <a:schemeClr val="tx2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  <a:lvl2pPr marL="670575" indent="0">
              <a:buNone/>
              <a:defRPr sz="2787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318" y="4610100"/>
            <a:ext cx="6263030" cy="380860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6197" y="4610100"/>
            <a:ext cx="6238443" cy="3808605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96197" y="3393036"/>
            <a:ext cx="6263030" cy="1032661"/>
          </a:xfrm>
        </p:spPr>
        <p:txBody>
          <a:bodyPr anchor="b" anchorCtr="1">
            <a:normAutofit/>
          </a:bodyPr>
          <a:lstStyle>
            <a:lvl1pPr marL="0" indent="0" algn="l">
              <a:buNone/>
              <a:defRPr sz="2787" b="0" cap="all" spc="147" baseline="0">
                <a:solidFill>
                  <a:schemeClr val="tx2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  <a:lvl2pPr marL="670575" indent="0">
              <a:buNone/>
              <a:defRPr sz="2787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DBD-0C2E-46AA-B088-78E7AEBF7422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1C6BE18-627A-4553-8BC7-3A620C39167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180084" y="1384467"/>
            <a:ext cx="6265264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0D93214-7D7C-48DF-A60A-44E21254964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293961" y="1409142"/>
            <a:ext cx="6265264" cy="1114894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3600">
                <a:solidFill>
                  <a:srgbClr val="6A8E4E"/>
                </a:solidFill>
                <a:latin typeface="DINPro-Black" panose="02000503030000020004" pitchFamily="50" charset="0"/>
              </a:defRPr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2E1F6C-0AF6-4735-92B1-A94AD6D44D85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E62133-14F2-4443-B3E9-A4212FC34FE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984FC4-AFAF-4219-B046-BF5568DDE445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DC933B-CBB1-40D9-87A3-4AC1ED532512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9753D8-0B5D-460A-ABEE-4611E536FE3D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F81C8E-02E2-4194-A1BE-4473EC655D80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Pro-Medium" panose="02000503030000020004" pitchFamily="50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5C4DA-47E3-4686-B5D5-975E12C58FAC}"/>
              </a:ext>
            </a:extLst>
          </p:cNvPr>
          <p:cNvSpPr/>
          <p:nvPr userDrawn="1"/>
        </p:nvSpPr>
        <p:spPr>
          <a:xfrm>
            <a:off x="1231392" y="0"/>
            <a:ext cx="16650208" cy="888151"/>
          </a:xfrm>
          <a:prstGeom prst="rect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8DB0F3-3601-4FF8-A752-FEE689895EA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2192"/>
            <a:ext cx="17345152" cy="900343"/>
          </a:xfrm>
          <a:solidFill>
            <a:schemeClr val="tx1">
              <a:alpha val="0"/>
            </a:schemeClr>
          </a:solidFill>
          <a:ln>
            <a:noFill/>
          </a:ln>
        </p:spPr>
        <p:txBody>
          <a:bodyPr lIns="1371600" tIns="731520" rIns="0" bIns="640080"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DINPro-Black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656956-F90A-42C7-8147-3FD52FD2323F}"/>
              </a:ext>
            </a:extLst>
          </p:cNvPr>
          <p:cNvSpPr/>
          <p:nvPr userDrawn="1"/>
        </p:nvSpPr>
        <p:spPr>
          <a:xfrm>
            <a:off x="999744" y="-12192"/>
            <a:ext cx="170688" cy="900343"/>
          </a:xfrm>
          <a:prstGeom prst="rect">
            <a:avLst/>
          </a:prstGeom>
          <a:solidFill>
            <a:srgbClr val="5E5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93FFD6-9A20-420E-8CA1-E84B44B6D331}"/>
              </a:ext>
            </a:extLst>
          </p:cNvPr>
          <p:cNvSpPr/>
          <p:nvPr userDrawn="1"/>
        </p:nvSpPr>
        <p:spPr>
          <a:xfrm>
            <a:off x="768096" y="-12192"/>
            <a:ext cx="170688" cy="900343"/>
          </a:xfrm>
          <a:prstGeom prst="rect">
            <a:avLst/>
          </a:prstGeom>
          <a:solidFill>
            <a:srgbClr val="8F8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D3680-5E53-4EEE-A575-2A157912640C}"/>
              </a:ext>
            </a:extLst>
          </p:cNvPr>
          <p:cNvSpPr/>
          <p:nvPr userDrawn="1"/>
        </p:nvSpPr>
        <p:spPr>
          <a:xfrm>
            <a:off x="0" y="-12192"/>
            <a:ext cx="707136" cy="900343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72333" y="1414882"/>
            <a:ext cx="11336934" cy="17434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2333" y="3869132"/>
            <a:ext cx="11336934" cy="454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68429" y="9366164"/>
            <a:ext cx="4038827" cy="47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0">
                <a:solidFill>
                  <a:schemeClr val="tx1">
                    <a:alpha val="7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3B1F88D-6A77-473C-B9B8-A65F4263E7AD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61" y="9362338"/>
            <a:ext cx="8655077" cy="46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40">
                <a:solidFill>
                  <a:schemeClr val="tx1">
                    <a:alpha val="70000"/>
                  </a:schemeClr>
                </a:solidFill>
                <a:latin typeface="DINPro-Medium" panose="02000503030000020004" pitchFamily="50" charset="0"/>
                <a:ea typeface="Roboto" pitchFamily="2" charset="0"/>
              </a:defRPr>
            </a:lvl1pPr>
          </a:lstStyle>
          <a:p>
            <a:r>
              <a:rPr lang="en-US"/>
              <a:t>Island Region Vehicle Electrification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00552" y="9335516"/>
            <a:ext cx="536448" cy="536448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13" spc="0" baseline="0">
                <a:solidFill>
                  <a:srgbClr val="FFFFFF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44C3FA5B-FFCF-42B1-88BC-8043FDB9BB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30" r:id="rId2"/>
    <p:sldLayoutId id="2147483938" r:id="rId3"/>
    <p:sldLayoutId id="2147483942" r:id="rId4"/>
    <p:sldLayoutId id="2147483929" r:id="rId5"/>
    <p:sldLayoutId id="2147483941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7" r:id="rId12"/>
    <p:sldLayoutId id="2147483940" r:id="rId13"/>
    <p:sldLayoutId id="2147483939" r:id="rId14"/>
    <p:sldLayoutId id="2147483936" r:id="rId15"/>
  </p:sldLayoutIdLst>
  <p:hf hdr="0" dt="0"/>
  <p:txStyles>
    <p:titleStyle>
      <a:lvl1pPr algn="ctr" defTabSz="1341150" rtl="0" eaLnBrk="1" latinLnBrk="0" hangingPunct="1">
        <a:lnSpc>
          <a:spcPct val="90000"/>
        </a:lnSpc>
        <a:spcBef>
          <a:spcPct val="0"/>
        </a:spcBef>
        <a:buNone/>
        <a:defRPr sz="4107" kern="1200" cap="all" spc="293" baseline="0">
          <a:solidFill>
            <a:srgbClr val="262626"/>
          </a:solidFill>
          <a:latin typeface="DINPro-Black" panose="02000503030000020004" pitchFamily="50" charset="0"/>
          <a:ea typeface="Roboto Bk" pitchFamily="2" charset="0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Roboto" pitchFamily="2" charset="0"/>
          <a:cs typeface="+mn-cs"/>
        </a:defRPr>
      </a:lvl1pPr>
      <a:lvl2pPr marL="670575" indent="-335288" algn="l" defTabSz="134115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Roboto" pitchFamily="2" charset="0"/>
          <a:cs typeface="+mn-cs"/>
        </a:defRPr>
      </a:lvl2pPr>
      <a:lvl3pPr marL="1005863" indent="-335288" algn="l" defTabSz="134115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Roboto" pitchFamily="2" charset="0"/>
          <a:cs typeface="+mn-cs"/>
        </a:defRPr>
      </a:lvl3pPr>
      <a:lvl4pPr marL="1341150" indent="-335288" algn="l" defTabSz="134115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Roboto" pitchFamily="2" charset="0"/>
          <a:cs typeface="+mn-cs"/>
        </a:defRPr>
      </a:lvl4pPr>
      <a:lvl5pPr marL="1676438" indent="-335288" algn="l" defTabSz="134115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DINPro-Regular" panose="02000503030000020004" pitchFamily="50" charset="0"/>
          <a:ea typeface="Roboto" pitchFamily="2" charset="0"/>
          <a:cs typeface="+mn-cs"/>
        </a:defRPr>
      </a:lvl5pPr>
      <a:lvl6pPr marL="1925576" indent="-335288" algn="l" defTabSz="1341150" rtl="0" eaLnBrk="1" latinLnBrk="0" hangingPunct="1">
        <a:lnSpc>
          <a:spcPct val="100000"/>
        </a:lnSpc>
        <a:spcBef>
          <a:spcPts val="1467"/>
        </a:spcBef>
        <a:buClr>
          <a:schemeClr val="accent2"/>
        </a:buClr>
        <a:buFont typeface="Arial" panose="020B0604020202020204" pitchFamily="34" charset="0"/>
        <a:buChar char="•"/>
        <a:defRPr sz="2347" kern="1200">
          <a:solidFill>
            <a:schemeClr val="tx1"/>
          </a:solidFill>
          <a:latin typeface="+mn-lt"/>
          <a:ea typeface="+mn-ea"/>
          <a:cs typeface="+mn-cs"/>
        </a:defRPr>
      </a:lvl6pPr>
      <a:lvl7pPr marL="2177042" indent="-335288" algn="l" defTabSz="1341150" rtl="0" eaLnBrk="1" latinLnBrk="0" hangingPunct="1">
        <a:lnSpc>
          <a:spcPct val="100000"/>
        </a:lnSpc>
        <a:spcBef>
          <a:spcPts val="1467"/>
        </a:spcBef>
        <a:buClr>
          <a:schemeClr val="accent2"/>
        </a:buClr>
        <a:buFont typeface="Arial" panose="020B0604020202020204" pitchFamily="34" charset="0"/>
        <a:buChar char="•"/>
        <a:defRPr sz="2347" kern="1200">
          <a:solidFill>
            <a:schemeClr val="tx1"/>
          </a:solidFill>
          <a:latin typeface="+mn-lt"/>
          <a:ea typeface="+mn-ea"/>
          <a:cs typeface="+mn-cs"/>
        </a:defRPr>
      </a:lvl7pPr>
      <a:lvl8pPr marL="2430835" indent="-335288" algn="l" defTabSz="1341150" rtl="0" eaLnBrk="1" latinLnBrk="0" hangingPunct="1">
        <a:lnSpc>
          <a:spcPct val="100000"/>
        </a:lnSpc>
        <a:spcBef>
          <a:spcPts val="1467"/>
        </a:spcBef>
        <a:buClr>
          <a:schemeClr val="accent2"/>
        </a:buClr>
        <a:buFont typeface="Arial" panose="020B0604020202020204" pitchFamily="34" charset="0"/>
        <a:buChar char="•"/>
        <a:defRPr sz="234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61466" indent="-335288" algn="l" defTabSz="1341150" rtl="0" eaLnBrk="1" latinLnBrk="0" hangingPunct="1">
        <a:lnSpc>
          <a:spcPct val="100000"/>
        </a:lnSpc>
        <a:spcBef>
          <a:spcPts val="1467"/>
        </a:spcBef>
        <a:buClr>
          <a:schemeClr val="accent2"/>
        </a:buClr>
        <a:buFont typeface="Arial" panose="020B0604020202020204" pitchFamily="34" charset="0"/>
        <a:buChar char="•"/>
        <a:defRPr sz="234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CD77A-7B2D-4811-A391-1DEDB238EAAF}"/>
              </a:ext>
            </a:extLst>
          </p:cNvPr>
          <p:cNvSpPr/>
          <p:nvPr/>
        </p:nvSpPr>
        <p:spPr>
          <a:xfrm>
            <a:off x="0" y="0"/>
            <a:ext cx="17881600" cy="10077994"/>
          </a:xfrm>
          <a:prstGeom prst="rect">
            <a:avLst/>
          </a:prstGeom>
          <a:solidFill>
            <a:srgbClr val="F1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BB73CD1-EA6F-481B-8C9F-FBC51167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62FBA9-B9AC-41B8-9561-B862AED26610}"/>
              </a:ext>
            </a:extLst>
          </p:cNvPr>
          <p:cNvSpPr txBox="1">
            <a:spLocks/>
          </p:cNvSpPr>
          <p:nvPr/>
        </p:nvSpPr>
        <p:spPr bwMode="black">
          <a:xfrm>
            <a:off x="7645400" y="1600200"/>
            <a:ext cx="9324368" cy="2667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182880" rIns="182880" bIns="182880" rtlCol="0" anchor="t">
            <a:normAutofit/>
          </a:bodyPr>
          <a:lstStyle>
            <a:lvl1pPr algn="ctr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7" kern="1200" cap="all" spc="293" baseline="0">
                <a:solidFill>
                  <a:schemeClr val="lt1"/>
                </a:solidFill>
                <a:latin typeface="DINPro-Black" panose="02000503030000020004" pitchFamily="50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>
                <a:solidFill>
                  <a:srgbClr val="6A8E4E"/>
                </a:solidFill>
              </a:rPr>
              <a:t>ISLAND REGION VEHICLE ELECTRIFICATION STUDY</a:t>
            </a:r>
            <a:endParaRPr lang="en-US" sz="20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E84DAD-7DB5-4569-B07E-3D8746C34CC3}"/>
              </a:ext>
            </a:extLst>
          </p:cNvPr>
          <p:cNvSpPr txBox="1">
            <a:spLocks/>
          </p:cNvSpPr>
          <p:nvPr/>
        </p:nvSpPr>
        <p:spPr bwMode="black">
          <a:xfrm>
            <a:off x="7640320" y="4724400"/>
            <a:ext cx="9324368" cy="1905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182880" rIns="182880" bIns="182880" rtlCol="0" anchor="t">
            <a:normAutofit/>
          </a:bodyPr>
          <a:lstStyle>
            <a:lvl1pPr algn="ctr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7" kern="1200" cap="all" spc="293" baseline="0">
                <a:solidFill>
                  <a:schemeClr val="lt1"/>
                </a:solidFill>
                <a:latin typeface="DINPro-Black" panose="02000503030000020004" pitchFamily="50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2800" cap="none" spc="0" dirty="0">
                <a:solidFill>
                  <a:schemeClr val="bg1"/>
                </a:solidFill>
              </a:rPr>
              <a:t>Island Regional Transportation Planning Organization </a:t>
            </a:r>
          </a:p>
          <a:p>
            <a:pPr algn="l">
              <a:lnSpc>
                <a:spcPct val="110000"/>
              </a:lnSpc>
            </a:pPr>
            <a:r>
              <a:rPr lang="en-US" sz="2000" cap="none" spc="0" dirty="0">
                <a:solidFill>
                  <a:schemeClr val="bg1"/>
                </a:solidFill>
              </a:rPr>
              <a:t>February 12</a:t>
            </a:r>
            <a:r>
              <a:rPr lang="en-US" sz="2000" spc="0" dirty="0">
                <a:solidFill>
                  <a:schemeClr val="bg1"/>
                </a:solidFill>
              </a:rPr>
              <a:t>, 2020 </a:t>
            </a:r>
          </a:p>
          <a:p>
            <a:pPr algn="l">
              <a:lnSpc>
                <a:spcPct val="110000"/>
              </a:lnSpc>
            </a:pPr>
            <a:endParaRPr lang="en-US" sz="2000" spc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4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740A64-CB24-4038-86F2-5EE79773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6"/>
            <a:ext cx="17881599" cy="10057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2" y="1447802"/>
            <a:ext cx="835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WHERE IN CAMANO ISLAND ARE PUBLIC CHARGING STATIONS MOST NEEDED?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Public charging NEEDS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2505931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86% response rate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99AC3C-C8F6-45B9-A141-958C39D5A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07770"/>
              </p:ext>
            </p:extLst>
          </p:nvPr>
        </p:nvGraphicFramePr>
        <p:xfrm>
          <a:off x="1267472" y="3084671"/>
          <a:ext cx="8968727" cy="406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86A2F37-128C-4DCD-B2C6-F813C7930432}"/>
              </a:ext>
            </a:extLst>
          </p:cNvPr>
          <p:cNvSpPr txBox="1"/>
          <p:nvPr/>
        </p:nvSpPr>
        <p:spPr>
          <a:xfrm>
            <a:off x="1320801" y="7848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DINPro-Medium" panose="02000503030000020004" pitchFamily="50" charset="0"/>
              </a:rPr>
              <a:t>Others:</a:t>
            </a:r>
          </a:p>
          <a:p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IGA Plaza, </a:t>
            </a:r>
            <a:r>
              <a:rPr lang="en-US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Elger</a:t>
            </a: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Bay grocery store, Camano Plaza</a:t>
            </a:r>
          </a:p>
        </p:txBody>
      </p:sp>
    </p:spTree>
    <p:extLst>
      <p:ext uri="{BB962C8B-B14F-4D97-AF65-F5344CB8AC3E}">
        <p14:creationId xmlns:p14="http://schemas.microsoft.com/office/powerpoint/2010/main" val="95492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F0941D-F484-46BE-AB1A-C40EC364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31800" y="1384466"/>
            <a:ext cx="4419600" cy="79510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INPro-Black" panose="02000503030000020004" pitchFamily="50" charset="0"/>
              </a:rPr>
              <a:t>TOP 10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Deception Pass State Park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The Goose Community Grocer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Skagit College/</a:t>
            </a:r>
            <a:r>
              <a:rPr lang="en-US" sz="2200" dirty="0" err="1">
                <a:solidFill>
                  <a:schemeClr val="bg1"/>
                </a:solidFill>
              </a:rPr>
              <a:t>Sno</a:t>
            </a:r>
            <a:r>
              <a:rPr lang="en-US" sz="2200" dirty="0">
                <a:solidFill>
                  <a:schemeClr val="bg1"/>
                </a:solidFill>
              </a:rPr>
              <a:t>-Isle Library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Ken’s Corner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County Administrative Building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Terry’s Corner P&amp;R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Oak Harbor P&amp;R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Clinton P&amp;R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Freeland P&amp;R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Camano Island State Park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CHARGING STATIONS MOST NEEDED?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990600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DINPro-Regular" panose="02000503030000020004" pitchFamily="50" charset="0"/>
              </a:rPr>
              <a:t>91% response rate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C75FC8-29EA-4871-9CFA-D312A05B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290944"/>
              </p:ext>
            </p:extLst>
          </p:nvPr>
        </p:nvGraphicFramePr>
        <p:xfrm>
          <a:off x="1369425" y="1920914"/>
          <a:ext cx="10987533" cy="795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C3FAFC-6F34-4CCD-9CDA-C011567FFA49}"/>
              </a:ext>
            </a:extLst>
          </p:cNvPr>
          <p:cNvCxnSpPr>
            <a:cxnSpLocks/>
          </p:cNvCxnSpPr>
          <p:nvPr/>
        </p:nvCxnSpPr>
        <p:spPr>
          <a:xfrm>
            <a:off x="13131800" y="2057400"/>
            <a:ext cx="42133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1F0541-5312-4B03-8B80-2B0919F9F293}"/>
              </a:ext>
            </a:extLst>
          </p:cNvPr>
          <p:cNvCxnSpPr>
            <a:cxnSpLocks/>
          </p:cNvCxnSpPr>
          <p:nvPr/>
        </p:nvCxnSpPr>
        <p:spPr>
          <a:xfrm>
            <a:off x="1778000" y="6400800"/>
            <a:ext cx="105789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61C361-52A3-4F0A-A00A-5879632F33D3}"/>
              </a:ext>
            </a:extLst>
          </p:cNvPr>
          <p:cNvGrpSpPr/>
          <p:nvPr/>
        </p:nvGrpSpPr>
        <p:grpSpPr>
          <a:xfrm>
            <a:off x="9861692" y="1102525"/>
            <a:ext cx="2495266" cy="787392"/>
            <a:chOff x="14732000" y="1263131"/>
            <a:chExt cx="2495266" cy="787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DE4082-A0DD-45B0-B0EF-A0B7CC85AD04}"/>
                </a:ext>
              </a:extLst>
            </p:cNvPr>
            <p:cNvSpPr/>
            <p:nvPr/>
          </p:nvSpPr>
          <p:spPr>
            <a:xfrm>
              <a:off x="14732000" y="1295400"/>
              <a:ext cx="304795" cy="3047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ECB08-F14A-41F6-A8B3-8C6F1C4905D4}"/>
                </a:ext>
              </a:extLst>
            </p:cNvPr>
            <p:cNvSpPr/>
            <p:nvPr/>
          </p:nvSpPr>
          <p:spPr>
            <a:xfrm>
              <a:off x="14732000" y="1701460"/>
              <a:ext cx="304795" cy="304795"/>
            </a:xfrm>
            <a:prstGeom prst="rect">
              <a:avLst/>
            </a:prstGeom>
            <a:solidFill>
              <a:srgbClr val="887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41E570-7255-421E-ADE1-87A8FBEDC9E1}"/>
                </a:ext>
              </a:extLst>
            </p:cNvPr>
            <p:cNvSpPr txBox="1"/>
            <p:nvPr/>
          </p:nvSpPr>
          <p:spPr>
            <a:xfrm>
              <a:off x="15036795" y="126313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DINPro-Regular" panose="02000503030000020004" pitchFamily="50" charset="0"/>
                </a:rPr>
                <a:t>Owns an 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56812-A248-4E98-8DF8-2B7A76C4C2FA}"/>
                </a:ext>
              </a:extLst>
            </p:cNvPr>
            <p:cNvSpPr txBox="1"/>
            <p:nvPr/>
          </p:nvSpPr>
          <p:spPr>
            <a:xfrm>
              <a:off x="15036795" y="1681191"/>
              <a:ext cx="2190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DINPro-Regular" panose="02000503030000020004" pitchFamily="50" charset="0"/>
                </a:rPr>
                <a:t>Does not own an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95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car&#10;&#10;Description automatically generated">
            <a:extLst>
              <a:ext uri="{FF2B5EF4-FFF2-40B4-BE49-F238E27FC236}">
                <a16:creationId xmlns:a16="http://schemas.microsoft.com/office/drawing/2014/main" id="{FDA779D1-4905-4705-A880-9D2FB613C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8951" r="60422" b="-121"/>
          <a:stretch/>
        </p:blipFill>
        <p:spPr>
          <a:xfrm>
            <a:off x="12827000" y="888150"/>
            <a:ext cx="5054600" cy="917024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74899-D995-4D10-9553-8D916F9B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084" y="1384468"/>
            <a:ext cx="10580116" cy="74937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u="sng" dirty="0"/>
              <a:t>Increasing acceptance of electric vehicles </a:t>
            </a:r>
            <a:r>
              <a:rPr lang="en-US" sz="3600" b="0" dirty="0"/>
              <a:t>among Island County residents for their positive climate effects and reduced fossil fuel reliance.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u="sng" dirty="0"/>
              <a:t>Lack of charging stations </a:t>
            </a:r>
            <a:r>
              <a:rPr lang="en-US" sz="3600" b="0" dirty="0"/>
              <a:t>on Island County was identified as the major concern, esp. at groceries, libraries, and parks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u="sng" dirty="0"/>
              <a:t>Upfront vehicle costs and lack of sufficient tax rebates and incentives</a:t>
            </a:r>
            <a:r>
              <a:rPr lang="en-US" sz="3600" b="0" dirty="0"/>
              <a:t> are the other key barriers to electric vehicle ownership.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AD89-9E3C-485B-BF87-84B7F1EA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CC4F5-268F-4B9F-95F0-D05D3D0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AA706-41B7-416E-A88B-FCD7D774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TAKEAWAYs from survey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974795-3B1A-4CFB-82CD-B16D8C00E070}"/>
              </a:ext>
            </a:extLst>
          </p:cNvPr>
          <p:cNvSpPr/>
          <p:nvPr/>
        </p:nvSpPr>
        <p:spPr>
          <a:xfrm>
            <a:off x="1191623" y="1524000"/>
            <a:ext cx="381000" cy="381000"/>
          </a:xfrm>
          <a:prstGeom prst="ellipse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56285B-C13E-490B-899A-795A51782F9B}"/>
              </a:ext>
            </a:extLst>
          </p:cNvPr>
          <p:cNvSpPr/>
          <p:nvPr/>
        </p:nvSpPr>
        <p:spPr>
          <a:xfrm>
            <a:off x="1209766" y="3429000"/>
            <a:ext cx="381000" cy="381000"/>
          </a:xfrm>
          <a:prstGeom prst="ellipse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C44E3-C006-4D21-AB7F-E47E1E8F09B8}"/>
              </a:ext>
            </a:extLst>
          </p:cNvPr>
          <p:cNvSpPr/>
          <p:nvPr/>
        </p:nvSpPr>
        <p:spPr>
          <a:xfrm>
            <a:off x="1227909" y="5257800"/>
            <a:ext cx="381000" cy="381000"/>
          </a:xfrm>
          <a:prstGeom prst="ellipse">
            <a:avLst/>
          </a:prstGeom>
          <a:solidFill>
            <a:srgbClr val="332A1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3E03E8-50BB-443A-9BA1-09D73707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SURVEY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0A96CE6A-C9BB-4943-B8E0-DC6A3D680A6A}"/>
              </a:ext>
            </a:extLst>
          </p:cNvPr>
          <p:cNvSpPr txBox="1">
            <a:spLocks/>
          </p:cNvSpPr>
          <p:nvPr/>
        </p:nvSpPr>
        <p:spPr bwMode="black">
          <a:xfrm>
            <a:off x="0" y="2716379"/>
            <a:ext cx="17881600" cy="636421"/>
          </a:xfrm>
          <a:prstGeom prst="rect">
            <a:avLst/>
          </a:prstGeom>
          <a:solidFill>
            <a:srgbClr val="FFFFFF">
              <a:alpha val="0"/>
            </a:srgbClr>
          </a:solidFill>
          <a:ln w="31750" cap="sq">
            <a:noFill/>
            <a:miter lim="800000"/>
          </a:ln>
        </p:spPr>
        <p:txBody>
          <a:bodyPr vert="horz" lIns="1371600" tIns="731520" rIns="0" bIns="640080" rtlCol="0" anchor="b" anchorCtr="0">
            <a:noAutofit/>
          </a:bodyPr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spc="293" baseline="0">
                <a:solidFill>
                  <a:schemeClr val="tx1"/>
                </a:solidFill>
                <a:latin typeface="DINPro-Black" panose="02000503030000020004" pitchFamily="50" charset="0"/>
                <a:ea typeface="Roboto Bk" pitchFamily="2" charset="0"/>
                <a:cs typeface="+mj-cs"/>
              </a:defRPr>
            </a:lvl1pPr>
          </a:lstStyle>
          <a:p>
            <a:r>
              <a:rPr lang="en-US" sz="2400" dirty="0"/>
              <a:t>NOVEMBER 3-30, 2020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B7828479-421A-423D-B158-40867AF4EED8}"/>
              </a:ext>
            </a:extLst>
          </p:cNvPr>
          <p:cNvSpPr txBox="1">
            <a:spLocks/>
          </p:cNvSpPr>
          <p:nvPr/>
        </p:nvSpPr>
        <p:spPr bwMode="black">
          <a:xfrm>
            <a:off x="0" y="4267200"/>
            <a:ext cx="17881600" cy="1219200"/>
          </a:xfrm>
          <a:prstGeom prst="rect">
            <a:avLst/>
          </a:prstGeom>
          <a:solidFill>
            <a:srgbClr val="FFFFFF">
              <a:alpha val="0"/>
            </a:srgbClr>
          </a:solidFill>
          <a:ln w="31750" cap="sq">
            <a:noFill/>
            <a:miter lim="800000"/>
          </a:ln>
        </p:spPr>
        <p:txBody>
          <a:bodyPr vert="horz" lIns="1371600" tIns="731520" rIns="0" bIns="640080" rtlCol="0" anchor="b" anchorCtr="0">
            <a:noAutofit/>
          </a:bodyPr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spc="293" baseline="0">
                <a:solidFill>
                  <a:schemeClr val="tx1"/>
                </a:solidFill>
                <a:latin typeface="DINPro-Black" panose="02000503030000020004" pitchFamily="50" charset="0"/>
                <a:ea typeface="Roboto Bk" pitchFamily="2" charset="0"/>
                <a:cs typeface="+mj-cs"/>
              </a:defRPr>
            </a:lvl1pPr>
          </a:lstStyle>
          <a:p>
            <a:r>
              <a:rPr lang="en-US" sz="4800" dirty="0"/>
              <a:t>430</a:t>
            </a:r>
          </a:p>
          <a:p>
            <a:r>
              <a:rPr lang="en-US" sz="3200" dirty="0"/>
              <a:t>Total responses</a:t>
            </a:r>
          </a:p>
        </p:txBody>
      </p:sp>
    </p:spTree>
    <p:extLst>
      <p:ext uri="{BB962C8B-B14F-4D97-AF65-F5344CB8AC3E}">
        <p14:creationId xmlns:p14="http://schemas.microsoft.com/office/powerpoint/2010/main" val="310073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FAMILIARITY WITH ELECTRIC VEHICLES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4A0ED-0C11-47FE-9DF7-3BA8A183515B}"/>
              </a:ext>
            </a:extLst>
          </p:cNvPr>
          <p:cNvSpPr txBox="1"/>
          <p:nvPr/>
        </p:nvSpPr>
        <p:spPr>
          <a:xfrm>
            <a:off x="1267472" y="1467646"/>
            <a:ext cx="4612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DO YOU OWN AN ELECTRIC VEHICLE?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6768820" y="1447802"/>
            <a:ext cx="1057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WHAT WOULD ENCOURAGE YOU TO PURCHASE AN ELECTRIC VEHICLE?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7855BD-BD02-40DB-8122-FE50CAE85A74}"/>
              </a:ext>
            </a:extLst>
          </p:cNvPr>
          <p:cNvCxnSpPr>
            <a:cxnSpLocks/>
          </p:cNvCxnSpPr>
          <p:nvPr/>
        </p:nvCxnSpPr>
        <p:spPr>
          <a:xfrm>
            <a:off x="6350000" y="1447800"/>
            <a:ext cx="0" cy="79145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54E5D0D3-E8A3-4D70-B064-46F1FF740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2010"/>
              </p:ext>
            </p:extLst>
          </p:nvPr>
        </p:nvGraphicFramePr>
        <p:xfrm>
          <a:off x="1320800" y="2779712"/>
          <a:ext cx="4625328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E1A8EBF-CF10-40DF-9D5F-845C49311D99}"/>
              </a:ext>
            </a:extLst>
          </p:cNvPr>
          <p:cNvSpPr txBox="1"/>
          <p:nvPr/>
        </p:nvSpPr>
        <p:spPr>
          <a:xfrm>
            <a:off x="4185298" y="3119735"/>
            <a:ext cx="216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DINPro-Black" panose="02000503030000020004" pitchFamily="50" charset="0"/>
              </a:rPr>
              <a:t>YES/147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27A34-EAD1-418F-AD0E-F645A96191D3}"/>
              </a:ext>
            </a:extLst>
          </p:cNvPr>
          <p:cNvSpPr txBox="1"/>
          <p:nvPr/>
        </p:nvSpPr>
        <p:spPr>
          <a:xfrm>
            <a:off x="5030463" y="3729335"/>
            <a:ext cx="131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DINPro-Black" panose="02000503030000020004" pitchFamily="50" charset="0"/>
              </a:rPr>
              <a:t>NO/283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6787335" y="2505931"/>
            <a:ext cx="2298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90% response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10B99-0CE2-48A0-8FC4-ECDC3C3B0DF1}"/>
              </a:ext>
            </a:extLst>
          </p:cNvPr>
          <p:cNvSpPr txBox="1"/>
          <p:nvPr/>
        </p:nvSpPr>
        <p:spPr>
          <a:xfrm>
            <a:off x="1320801" y="2505931"/>
            <a:ext cx="350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100% response rate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A9FCAB5-6375-4CB9-8B89-0CAC289DA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07895"/>
              </p:ext>
            </p:extLst>
          </p:nvPr>
        </p:nvGraphicFramePr>
        <p:xfrm>
          <a:off x="6787335" y="3119735"/>
          <a:ext cx="10849660" cy="60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68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Respondent demographics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4A0ED-0C11-47FE-9DF7-3BA8A183515B}"/>
              </a:ext>
            </a:extLst>
          </p:cNvPr>
          <p:cNvSpPr txBox="1"/>
          <p:nvPr/>
        </p:nvSpPr>
        <p:spPr>
          <a:xfrm>
            <a:off x="1267472" y="1467646"/>
            <a:ext cx="4847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PRE-COVID, HOW MUCH DID YOU DRIVE DAILY?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6768821" y="1447802"/>
            <a:ext cx="501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WHERE DO YOU RESIDE?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57855BD-BD02-40DB-8122-FE50CAE85A74}"/>
              </a:ext>
            </a:extLst>
          </p:cNvPr>
          <p:cNvCxnSpPr>
            <a:cxnSpLocks/>
          </p:cNvCxnSpPr>
          <p:nvPr/>
        </p:nvCxnSpPr>
        <p:spPr>
          <a:xfrm>
            <a:off x="6350000" y="1447800"/>
            <a:ext cx="0" cy="71525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6B16B761-8CEA-4861-9C44-C17986809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566855"/>
              </p:ext>
            </p:extLst>
          </p:nvPr>
        </p:nvGraphicFramePr>
        <p:xfrm>
          <a:off x="6768820" y="3313112"/>
          <a:ext cx="10868163" cy="567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620B8F85-4F0E-4C4F-A611-19F929899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631457"/>
              </p:ext>
            </p:extLst>
          </p:nvPr>
        </p:nvGraphicFramePr>
        <p:xfrm>
          <a:off x="1244600" y="3313112"/>
          <a:ext cx="4896171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1FA52C-0A3C-4BC0-8B19-811ED0B350BA}"/>
              </a:ext>
            </a:extLst>
          </p:cNvPr>
          <p:cNvSpPr txBox="1"/>
          <p:nvPr/>
        </p:nvSpPr>
        <p:spPr>
          <a:xfrm>
            <a:off x="1320801" y="2505931"/>
            <a:ext cx="350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100% response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6989D-4529-4C74-BA99-FB31DB321847}"/>
              </a:ext>
            </a:extLst>
          </p:cNvPr>
          <p:cNvSpPr txBox="1"/>
          <p:nvPr/>
        </p:nvSpPr>
        <p:spPr>
          <a:xfrm>
            <a:off x="6768821" y="2505931"/>
            <a:ext cx="476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100% response 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D551F-3DD3-4441-81D3-A69A92CA3E0D}"/>
              </a:ext>
            </a:extLst>
          </p:cNvPr>
          <p:cNvGrpSpPr/>
          <p:nvPr/>
        </p:nvGrpSpPr>
        <p:grpSpPr>
          <a:xfrm>
            <a:off x="14732000" y="1263131"/>
            <a:ext cx="2495266" cy="787392"/>
            <a:chOff x="14732000" y="1263131"/>
            <a:chExt cx="2495266" cy="7873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27CFD4-48AB-400C-95B6-B8D74A645947}"/>
                </a:ext>
              </a:extLst>
            </p:cNvPr>
            <p:cNvSpPr/>
            <p:nvPr/>
          </p:nvSpPr>
          <p:spPr>
            <a:xfrm>
              <a:off x="14732000" y="1295400"/>
              <a:ext cx="304795" cy="3047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5AE19B-05BA-4129-93A6-FF608C13F18C}"/>
                </a:ext>
              </a:extLst>
            </p:cNvPr>
            <p:cNvSpPr/>
            <p:nvPr/>
          </p:nvSpPr>
          <p:spPr>
            <a:xfrm>
              <a:off x="14732000" y="1701460"/>
              <a:ext cx="304795" cy="304795"/>
            </a:xfrm>
            <a:prstGeom prst="rect">
              <a:avLst/>
            </a:prstGeom>
            <a:solidFill>
              <a:srgbClr val="887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4208EB-80EB-4ECF-AFC1-9BA74B9D3AC9}"/>
                </a:ext>
              </a:extLst>
            </p:cNvPr>
            <p:cNvSpPr txBox="1"/>
            <p:nvPr/>
          </p:nvSpPr>
          <p:spPr>
            <a:xfrm>
              <a:off x="15036795" y="126313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Owns an 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AB29AB-86CB-45F4-A381-87495BA6CA88}"/>
                </a:ext>
              </a:extLst>
            </p:cNvPr>
            <p:cNvSpPr txBox="1"/>
            <p:nvPr/>
          </p:nvSpPr>
          <p:spPr>
            <a:xfrm>
              <a:off x="15036795" y="1681191"/>
              <a:ext cx="2190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Does not own an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55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2" y="1447802"/>
            <a:ext cx="1415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DO YOU SEE ANY UNIQUE CHALLENGES OF OWNING AN ELECTRIC VEHICLE ON WHIDBEY AND CAMANO ISLAND TODAY?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ELECTRIC VEHICLES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2505931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91% response rate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6B78D0-3C8B-450D-9E34-2FBAD82F8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672699"/>
              </p:ext>
            </p:extLst>
          </p:nvPr>
        </p:nvGraphicFramePr>
        <p:xfrm>
          <a:off x="5054600" y="3313112"/>
          <a:ext cx="12582400" cy="567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56A12AA8-76C0-4072-9BB2-EAE32DECDAFB}"/>
              </a:ext>
            </a:extLst>
          </p:cNvPr>
          <p:cNvSpPr/>
          <p:nvPr/>
        </p:nvSpPr>
        <p:spPr>
          <a:xfrm rot="10800000">
            <a:off x="4368800" y="3820081"/>
            <a:ext cx="1143000" cy="3190317"/>
          </a:xfrm>
          <a:prstGeom prst="rightBrace">
            <a:avLst>
              <a:gd name="adj1" fmla="val 46310"/>
              <a:gd name="adj2" fmla="val 51010"/>
            </a:avLst>
          </a:prstGeom>
          <a:ln w="28575">
            <a:solidFill>
              <a:srgbClr val="6A8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3FF7A-AA65-4ECE-B269-68B60E8F49D6}"/>
              </a:ext>
            </a:extLst>
          </p:cNvPr>
          <p:cNvSpPr txBox="1"/>
          <p:nvPr/>
        </p:nvSpPr>
        <p:spPr>
          <a:xfrm>
            <a:off x="1320800" y="4724400"/>
            <a:ext cx="393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A8E4E"/>
                </a:solidFill>
                <a:latin typeface="DINPro-Black" panose="02000503030000020004" pitchFamily="50" charset="0"/>
              </a:rPr>
              <a:t>INSUFFICIENT CHARGING INFRASTRUCTURE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03C32B-6C6C-4F67-B4E5-F508C03EB55F}"/>
              </a:ext>
            </a:extLst>
          </p:cNvPr>
          <p:cNvGrpSpPr/>
          <p:nvPr/>
        </p:nvGrpSpPr>
        <p:grpSpPr>
          <a:xfrm>
            <a:off x="1320800" y="8216902"/>
            <a:ext cx="2495266" cy="787392"/>
            <a:chOff x="14732000" y="1263131"/>
            <a:chExt cx="2495266" cy="7873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79733F-ED55-4DA6-BA74-5BC27B3298C0}"/>
                </a:ext>
              </a:extLst>
            </p:cNvPr>
            <p:cNvSpPr/>
            <p:nvPr/>
          </p:nvSpPr>
          <p:spPr>
            <a:xfrm>
              <a:off x="14732000" y="1295400"/>
              <a:ext cx="304795" cy="3047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5B2A2-A506-4765-88E2-27AFEA9552EB}"/>
                </a:ext>
              </a:extLst>
            </p:cNvPr>
            <p:cNvSpPr/>
            <p:nvPr/>
          </p:nvSpPr>
          <p:spPr>
            <a:xfrm>
              <a:off x="14732000" y="1701460"/>
              <a:ext cx="304795" cy="304795"/>
            </a:xfrm>
            <a:prstGeom prst="rect">
              <a:avLst/>
            </a:prstGeom>
            <a:solidFill>
              <a:srgbClr val="887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BB0617-5AB6-4939-B17B-BA58D13A77CC}"/>
                </a:ext>
              </a:extLst>
            </p:cNvPr>
            <p:cNvSpPr txBox="1"/>
            <p:nvPr/>
          </p:nvSpPr>
          <p:spPr>
            <a:xfrm>
              <a:off x="15036795" y="126313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Owns an EV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57A15F-0FAF-4CF6-96EF-953E774FA958}"/>
                </a:ext>
              </a:extLst>
            </p:cNvPr>
            <p:cNvSpPr txBox="1"/>
            <p:nvPr/>
          </p:nvSpPr>
          <p:spPr>
            <a:xfrm>
              <a:off x="15036795" y="1681191"/>
              <a:ext cx="2190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Does not own an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21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3" y="1447802"/>
            <a:ext cx="6606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PREFERRED CHARGING LOCATIONS OUTSIDE HOME?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CHARGING STATIONS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1" y="2505931"/>
            <a:ext cx="350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89% response 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CC4F3-DDC9-4B09-9D5C-4C89A109DB5F}"/>
              </a:ext>
            </a:extLst>
          </p:cNvPr>
          <p:cNvSpPr txBox="1"/>
          <p:nvPr/>
        </p:nvSpPr>
        <p:spPr>
          <a:xfrm>
            <a:off x="9048727" y="1447802"/>
            <a:ext cx="8655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WHAT ARE YOUR PREFERRED PUBLIC CHARGING LOCATIONS?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DDCFA2-A705-4C6A-880E-F92D4E256AA4}"/>
              </a:ext>
            </a:extLst>
          </p:cNvPr>
          <p:cNvCxnSpPr>
            <a:cxnSpLocks/>
          </p:cNvCxnSpPr>
          <p:nvPr/>
        </p:nvCxnSpPr>
        <p:spPr>
          <a:xfrm>
            <a:off x="8629906" y="1447800"/>
            <a:ext cx="0" cy="8229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A7623E-92C9-4865-AC16-FD6F6D24E2AA}"/>
              </a:ext>
            </a:extLst>
          </p:cNvPr>
          <p:cNvSpPr txBox="1"/>
          <p:nvPr/>
        </p:nvSpPr>
        <p:spPr>
          <a:xfrm>
            <a:off x="9048727" y="2505931"/>
            <a:ext cx="248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94% response rate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011CD73-DDE1-4ED4-A877-7FFC5CD9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904976"/>
              </p:ext>
            </p:extLst>
          </p:nvPr>
        </p:nvGraphicFramePr>
        <p:xfrm>
          <a:off x="1267473" y="3505200"/>
          <a:ext cx="7022300" cy="313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C48B315-57F1-4FD9-8321-C7F01C17A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50806"/>
              </p:ext>
            </p:extLst>
          </p:nvPr>
        </p:nvGraphicFramePr>
        <p:xfrm>
          <a:off x="4521200" y="7010401"/>
          <a:ext cx="3898238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D44DE47-3861-48BF-9B18-B8E7DC2BE558}"/>
              </a:ext>
            </a:extLst>
          </p:cNvPr>
          <p:cNvSpPr txBox="1"/>
          <p:nvPr/>
        </p:nvSpPr>
        <p:spPr>
          <a:xfrm>
            <a:off x="1267473" y="7402830"/>
            <a:ext cx="317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DINPro-Black" panose="02000503030000020004" pitchFamily="50" charset="0"/>
              </a:rPr>
              <a:t>HOW FAR WILL YOU DRIVE FOR PUBLIC CHARGING?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F64DE7-E866-4450-A59D-B00E35F1A9BD}"/>
              </a:ext>
            </a:extLst>
          </p:cNvPr>
          <p:cNvCxnSpPr>
            <a:cxnSpLocks/>
          </p:cNvCxnSpPr>
          <p:nvPr/>
        </p:nvCxnSpPr>
        <p:spPr>
          <a:xfrm flipH="1">
            <a:off x="314961" y="6781800"/>
            <a:ext cx="80924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F85EFB-16FD-4BA1-ABF1-6B5D4705EE32}"/>
              </a:ext>
            </a:extLst>
          </p:cNvPr>
          <p:cNvSpPr txBox="1"/>
          <p:nvPr/>
        </p:nvSpPr>
        <p:spPr>
          <a:xfrm>
            <a:off x="1267473" y="8591490"/>
            <a:ext cx="350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91% response rate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F1B7287-BEEF-4621-904C-E43B4C33C93B}"/>
              </a:ext>
            </a:extLst>
          </p:cNvPr>
          <p:cNvSpPr/>
          <p:nvPr/>
        </p:nvSpPr>
        <p:spPr>
          <a:xfrm rot="16200000">
            <a:off x="4921756" y="2000757"/>
            <a:ext cx="609600" cy="3770888"/>
          </a:xfrm>
          <a:prstGeom prst="rightBrace">
            <a:avLst>
              <a:gd name="adj1" fmla="val 63541"/>
              <a:gd name="adj2" fmla="val 51010"/>
            </a:avLst>
          </a:prstGeom>
          <a:ln w="28575">
            <a:solidFill>
              <a:srgbClr val="A5C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2B318-90F2-4B96-A5B8-3EA8AF0D950F}"/>
              </a:ext>
            </a:extLst>
          </p:cNvPr>
          <p:cNvSpPr txBox="1"/>
          <p:nvPr/>
        </p:nvSpPr>
        <p:spPr>
          <a:xfrm>
            <a:off x="1625600" y="3664379"/>
            <a:ext cx="118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DINPro-Black" panose="02000503030000020004" pitchFamily="50" charset="0"/>
              </a:rPr>
              <a:t>PRIMARY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6AE9E-3481-4EAC-9D90-3C2E69CBCC1F}"/>
              </a:ext>
            </a:extLst>
          </p:cNvPr>
          <p:cNvSpPr txBox="1"/>
          <p:nvPr/>
        </p:nvSpPr>
        <p:spPr>
          <a:xfrm>
            <a:off x="4543570" y="3178396"/>
            <a:ext cx="15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5C18F"/>
                </a:solidFill>
                <a:latin typeface="DINPro-Black" panose="02000503030000020004" pitchFamily="50" charset="0"/>
              </a:rPr>
              <a:t>SECONDARY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2B64542-5982-468F-AF76-79658875A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11498"/>
              </p:ext>
            </p:extLst>
          </p:nvPr>
        </p:nvGraphicFramePr>
        <p:xfrm>
          <a:off x="9045678" y="3485271"/>
          <a:ext cx="8591322" cy="535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90E8B01-1A11-4F65-8F63-0EC0864C5240}"/>
              </a:ext>
            </a:extLst>
          </p:cNvPr>
          <p:cNvGrpSpPr/>
          <p:nvPr/>
        </p:nvGrpSpPr>
        <p:grpSpPr>
          <a:xfrm>
            <a:off x="9122330" y="8871251"/>
            <a:ext cx="2495266" cy="787392"/>
            <a:chOff x="14732000" y="1263131"/>
            <a:chExt cx="2495266" cy="7873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19ABF5-106D-4D70-93DC-4F028BF7AF8D}"/>
                </a:ext>
              </a:extLst>
            </p:cNvPr>
            <p:cNvSpPr/>
            <p:nvPr/>
          </p:nvSpPr>
          <p:spPr>
            <a:xfrm>
              <a:off x="14732000" y="1295400"/>
              <a:ext cx="304795" cy="3047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471128-EB14-42AC-9113-04067790D20F}"/>
                </a:ext>
              </a:extLst>
            </p:cNvPr>
            <p:cNvSpPr/>
            <p:nvPr/>
          </p:nvSpPr>
          <p:spPr>
            <a:xfrm>
              <a:off x="14732000" y="1701460"/>
              <a:ext cx="304795" cy="304795"/>
            </a:xfrm>
            <a:prstGeom prst="rect">
              <a:avLst/>
            </a:prstGeom>
            <a:solidFill>
              <a:srgbClr val="887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148933-0AE3-4493-87CF-6A5C3D5E194F}"/>
                </a:ext>
              </a:extLst>
            </p:cNvPr>
            <p:cNvSpPr txBox="1"/>
            <p:nvPr/>
          </p:nvSpPr>
          <p:spPr>
            <a:xfrm>
              <a:off x="15036795" y="1263131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Owns an EV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89C0E6-AE97-46A5-A131-5140DA969B69}"/>
                </a:ext>
              </a:extLst>
            </p:cNvPr>
            <p:cNvSpPr txBox="1"/>
            <p:nvPr/>
          </p:nvSpPr>
          <p:spPr>
            <a:xfrm>
              <a:off x="15036795" y="1681191"/>
              <a:ext cx="2190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DINPro-Regular" panose="02000503030000020004" pitchFamily="50" charset="0"/>
                </a:rPr>
                <a:t>Does not own an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80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48FA1BF-7DB3-462B-A97F-C75C6942E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7881600" cy="10057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2" y="1447802"/>
            <a:ext cx="835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WHERE IN NORTH WHIDBEY ARE PUBLIC CHARGING STATIONS MOST NEEDED?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Public charging NEEDS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2505931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91% response rate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BC75FC8-29EA-4871-9CFA-D312A05B8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445611"/>
              </p:ext>
            </p:extLst>
          </p:nvPr>
        </p:nvGraphicFramePr>
        <p:xfrm>
          <a:off x="1267472" y="3084671"/>
          <a:ext cx="8968728" cy="42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57A7D01-5176-4FA6-87A3-F8125CA81602}"/>
              </a:ext>
            </a:extLst>
          </p:cNvPr>
          <p:cNvSpPr txBox="1"/>
          <p:nvPr/>
        </p:nvSpPr>
        <p:spPr>
          <a:xfrm>
            <a:off x="1320801" y="7848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DINPro-Medium" panose="02000503030000020004" pitchFamily="50" charset="0"/>
              </a:rPr>
              <a:t>Others:</a:t>
            </a:r>
          </a:p>
          <a:p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Safeway/Walmart shopping complex, Home Depot, Haggen, NAS Whidbey Movie Theater, Whidbey Golf Course, Gallery Golf Course, Freeland Shell station, McDonalds, Sears, DECA. </a:t>
            </a:r>
          </a:p>
        </p:txBody>
      </p:sp>
    </p:spTree>
    <p:extLst>
      <p:ext uri="{BB962C8B-B14F-4D97-AF65-F5344CB8AC3E}">
        <p14:creationId xmlns:p14="http://schemas.microsoft.com/office/powerpoint/2010/main" val="169968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909A63-CCB8-427B-BBF6-7CFA858FA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6"/>
            <a:ext cx="17881599" cy="10057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2" y="1447802"/>
            <a:ext cx="835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WHERE IN CENTRAL WHIDBEY ARE PUBLIC CHARGING STATIONS MOST NEEDED?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Public charging NEEDS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2505931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92% response rate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C18ECA-D488-4FAB-A071-5173F3BF0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62386"/>
              </p:ext>
            </p:extLst>
          </p:nvPr>
        </p:nvGraphicFramePr>
        <p:xfrm>
          <a:off x="1320801" y="3084671"/>
          <a:ext cx="8915399" cy="457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CBB18D0-4FCD-4B39-9627-9BFB7EE3EBA1}"/>
              </a:ext>
            </a:extLst>
          </p:cNvPr>
          <p:cNvSpPr txBox="1"/>
          <p:nvPr/>
        </p:nvSpPr>
        <p:spPr>
          <a:xfrm>
            <a:off x="1320801" y="7848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DINPro-Medium" panose="02000503030000020004" pitchFamily="50" charset="0"/>
              </a:rPr>
              <a:t>Others:</a:t>
            </a:r>
          </a:p>
          <a:p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Coupeville Ferry, Hospital, Freeland Water Park, Coupeville Library/Post Office/Farmer’s Market, Greenbank Store, Red Apple, Front Street.</a:t>
            </a:r>
          </a:p>
        </p:txBody>
      </p:sp>
    </p:spTree>
    <p:extLst>
      <p:ext uri="{BB962C8B-B14F-4D97-AF65-F5344CB8AC3E}">
        <p14:creationId xmlns:p14="http://schemas.microsoft.com/office/powerpoint/2010/main" val="16890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AA42E9-0555-4994-B814-2E418F07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6"/>
            <a:ext cx="17881599" cy="10057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5C9A4D-06BE-43DD-8DAD-93C112480BEB}"/>
              </a:ext>
            </a:extLst>
          </p:cNvPr>
          <p:cNvSpPr txBox="1"/>
          <p:nvPr/>
        </p:nvSpPr>
        <p:spPr>
          <a:xfrm>
            <a:off x="1267472" y="1447802"/>
            <a:ext cx="835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DINPro-Black" panose="02000503030000020004" pitchFamily="50" charset="0"/>
              </a:rPr>
              <a:t>WHERE IN SOUTH WHIDBEY ARE PUBLIC CHARGING STATIONS MOST NEEDED?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A492-14AC-4E82-8AFB-7AF01447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Island Region Vehicle Electrification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A1E8-7E7C-436D-B4E5-5136C83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A5B-FFCF-42B1-88BC-8043FDB9BB79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0F2B6C-77FB-4026-A233-6031D962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92"/>
            <a:ext cx="17345152" cy="900343"/>
          </a:xfrm>
        </p:spPr>
        <p:txBody>
          <a:bodyPr/>
          <a:lstStyle/>
          <a:p>
            <a:r>
              <a:rPr lang="en-US" dirty="0"/>
              <a:t>Public charging NEEDS ON ISLAND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2D3B6-C34A-4702-87B6-C8B7BD78EBF6}"/>
              </a:ext>
            </a:extLst>
          </p:cNvPr>
          <p:cNvSpPr txBox="1"/>
          <p:nvPr/>
        </p:nvSpPr>
        <p:spPr>
          <a:xfrm>
            <a:off x="1320800" y="2505931"/>
            <a:ext cx="77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DINPro-Regular" panose="02000503030000020004" pitchFamily="50" charset="0"/>
              </a:rPr>
              <a:t>93% response rate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2201EE-6EFC-43DB-9A46-188111C44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3010"/>
              </p:ext>
            </p:extLst>
          </p:nvPr>
        </p:nvGraphicFramePr>
        <p:xfrm>
          <a:off x="1267473" y="3084670"/>
          <a:ext cx="8968727" cy="446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901208-406B-4A1E-9230-ACD38EB8C5B6}"/>
              </a:ext>
            </a:extLst>
          </p:cNvPr>
          <p:cNvSpPr txBox="1"/>
          <p:nvPr/>
        </p:nvSpPr>
        <p:spPr>
          <a:xfrm>
            <a:off x="1320801" y="7848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DINPro-Medium" panose="02000503030000020004" pitchFamily="50" charset="0"/>
              </a:rPr>
              <a:t>Others:</a:t>
            </a:r>
          </a:p>
          <a:p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Saratoga Woods Trail Head, Freeland central business district, near Clinton Ferry Terminal, Payless parking lot, downtown Langley, Freeland Ace hardware store, Star Store, Cozy’s </a:t>
            </a:r>
          </a:p>
        </p:txBody>
      </p:sp>
    </p:spTree>
    <p:extLst>
      <p:ext uri="{BB962C8B-B14F-4D97-AF65-F5344CB8AC3E}">
        <p14:creationId xmlns:p14="http://schemas.microsoft.com/office/powerpoint/2010/main" val="121867214"/>
      </p:ext>
    </p:extLst>
  </p:cSld>
  <p:clrMapOvr>
    <a:masterClrMapping/>
  </p:clrMapOvr>
</p:sld>
</file>

<file path=ppt/theme/theme1.xml><?xml version="1.0" encoding="utf-8"?>
<a:theme xmlns:a="http://schemas.openxmlformats.org/drawingml/2006/main" name="PDX Citywide_Theme">
  <a:themeElements>
    <a:clrScheme name="2019 Island County">
      <a:dk1>
        <a:sysClr val="windowText" lastClr="000000"/>
      </a:dk1>
      <a:lt1>
        <a:sysClr val="window" lastClr="FFFFFF"/>
      </a:lt1>
      <a:dk2>
        <a:srgbClr val="355A50"/>
      </a:dk2>
      <a:lt2>
        <a:srgbClr val="E3DED1"/>
      </a:lt2>
      <a:accent1>
        <a:srgbClr val="6A8E4E"/>
      </a:accent1>
      <a:accent2>
        <a:srgbClr val="663300"/>
      </a:accent2>
      <a:accent3>
        <a:srgbClr val="996633"/>
      </a:accent3>
      <a:accent4>
        <a:srgbClr val="CCCC00"/>
      </a:accent4>
      <a:accent5>
        <a:srgbClr val="8AB833"/>
      </a:accent5>
      <a:accent6>
        <a:srgbClr val="D9372B"/>
      </a:accent6>
      <a:hlink>
        <a:srgbClr val="4AB5C4"/>
      </a:hlink>
      <a:folHlink>
        <a:srgbClr val="0989B1"/>
      </a:folHlink>
    </a:clrScheme>
    <a:fontScheme name="Robot">
      <a:majorFont>
        <a:latin typeface="Roboto Bk"/>
        <a:ea typeface=""/>
        <a:cs typeface=""/>
      </a:majorFont>
      <a:minorFont>
        <a:latin typeface="Robot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DX Citywide_Theme" id="{564E8E62-551D-466F-94BE-324458266EC8}" vid="{F1F9282C-5798-484E-99F8-6B4EA2B309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F3FF802-B275-43B4-9765-3BA99826F66F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9000AE5-94EE-40E0-A452-32A6A9BBD609}">
  <we:reference id="wa104380955" version="3.4.3.0" store="en-US" storeType="OMEX"/>
  <we:alternateReferences>
    <we:reference id="wa104380955" version="3.4.3.0" store="wa1043809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16923</TotalTime>
  <Words>567</Words>
  <Application>Microsoft Office PowerPoint</Application>
  <PresentationFormat>Custom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DINPro-Black</vt:lpstr>
      <vt:lpstr>DINPro-Regular</vt:lpstr>
      <vt:lpstr>Calibri</vt:lpstr>
      <vt:lpstr>DINPro-Medium</vt:lpstr>
      <vt:lpstr>DIN Pro Bold</vt:lpstr>
      <vt:lpstr>Arial</vt:lpstr>
      <vt:lpstr>PDX Citywide_Theme</vt:lpstr>
      <vt:lpstr>PowerPoint Presentation</vt:lpstr>
      <vt:lpstr>Public outreach SURVEY</vt:lpstr>
      <vt:lpstr>FAMILIARITY WITH ELECTRIC VEHICLES</vt:lpstr>
      <vt:lpstr>Respondent demographics</vt:lpstr>
      <vt:lpstr>ELECTRIC VEHICLES ON ISLAND COUNTY</vt:lpstr>
      <vt:lpstr>CHARGING STATIONS ON ISLAND COUNTY</vt:lpstr>
      <vt:lpstr>Public charging NEEDS ON ISLAND COUNTY</vt:lpstr>
      <vt:lpstr>Public charging NEEDS ON ISLAND COUNTY</vt:lpstr>
      <vt:lpstr>Public charging NEEDS ON ISLAND COUNTY</vt:lpstr>
      <vt:lpstr>Public charging NEEDS ON ISLAND COUNTY</vt:lpstr>
      <vt:lpstr>WHERE ARE CHARGING STATIONS MOST NEEDED? </vt:lpstr>
      <vt:lpstr>Major TAKEAWAYs from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Rishabh Ukil</dc:creator>
  <cp:lastModifiedBy>Rishabh Ukil</cp:lastModifiedBy>
  <cp:revision>1707</cp:revision>
  <cp:lastPrinted>2019-07-30T19:45:24Z</cp:lastPrinted>
  <dcterms:created xsi:type="dcterms:W3CDTF">2019-07-11T22:39:06Z</dcterms:created>
  <dcterms:modified xsi:type="dcterms:W3CDTF">2021-02-13T00:33:54Z</dcterms:modified>
</cp:coreProperties>
</file>