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charts/chart1.xml" ContentType="application/vnd.openxmlformats-officedocument.drawingml.chart+xml"/>
  <Override PartName="/ppt/charts/style8.xml" ContentType="application/vnd.ms-office.chartstyle+xml"/>
  <Override PartName="/ppt/charts/colors1.xml" ContentType="application/vnd.ms-office.chartcolorstyle+xml"/>
  <Override PartName="/ppt/charts/chart2.xml" ContentType="application/vnd.openxmlformats-officedocument.drawingml.chart+xml"/>
  <Override PartName="/ppt/charts/style1.xml" ContentType="application/vnd.ms-office.chart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colors6.xml" ContentType="application/vnd.ms-office.chartcolorstyle+xml"/>
  <Override PartName="/ppt/charts/style6.xml" ContentType="application/vnd.ms-office.chartstyle+xml"/>
  <Override PartName="/ppt/charts/chart7.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8.xml" ContentType="application/vnd.openxmlformats-officedocument.drawingml.chart+xml"/>
  <Override PartName="/ppt/charts/style7.xml" ContentType="application/vnd.ms-office.chartstyle+xml"/>
  <Override PartName="/ppt/charts/colors8.xml" ContentType="application/vnd.ms-office.chartcolorstyle+xml"/>
  <Override PartName="/ppt/charts/colors7.xml" ContentType="application/vnd.ms-office.chartcolorstyle+xml"/>
  <Override PartName="/ppt/charts/chart9.xml" ContentType="application/vnd.openxmlformats-officedocument.drawingml.chart+xml"/>
  <Override PartName="/ppt/charts/colors5.xml" ContentType="application/vnd.ms-office.chartcolorstyle+xml"/>
  <Override PartName="/ppt/charts/style3.xml" ContentType="application/vnd.ms-office.chartstyle+xml"/>
  <Override PartName="/ppt/charts/chart4.xml" ContentType="application/vnd.openxmlformats-officedocument.drawingml.chart+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4.xml" ContentType="application/vnd.ms-office.chartstyle+xml"/>
  <Override PartName="/ppt/charts/style5.xml" ContentType="application/vnd.ms-office.chartstyle+xml"/>
  <Override PartName="/ppt/charts/chart5.xml" ContentType="application/vnd.openxmlformats-officedocument.drawingml.chart+xml"/>
  <Override PartName="/ppt/charts/chart6.xml" ContentType="application/vnd.openxmlformats-officedocument.drawingml.chart+xml"/>
  <Override PartName="/ppt/charts/colors4.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handoutMasterIdLst>
    <p:handoutMasterId r:id="rId24"/>
  </p:handoutMasterIdLst>
  <p:sldIdLst>
    <p:sldId id="256" r:id="rId2"/>
    <p:sldId id="257" r:id="rId3"/>
    <p:sldId id="296" r:id="rId4"/>
    <p:sldId id="289" r:id="rId5"/>
    <p:sldId id="293" r:id="rId6"/>
    <p:sldId id="290" r:id="rId7"/>
    <p:sldId id="291" r:id="rId8"/>
    <p:sldId id="294" r:id="rId9"/>
    <p:sldId id="306" r:id="rId10"/>
    <p:sldId id="304" r:id="rId11"/>
    <p:sldId id="305" r:id="rId12"/>
    <p:sldId id="279" r:id="rId13"/>
    <p:sldId id="299" r:id="rId14"/>
    <p:sldId id="273" r:id="rId15"/>
    <p:sldId id="274" r:id="rId16"/>
    <p:sldId id="284" r:id="rId17"/>
    <p:sldId id="302" r:id="rId18"/>
    <p:sldId id="297" r:id="rId19"/>
    <p:sldId id="300" r:id="rId20"/>
    <p:sldId id="298" r:id="rId21"/>
    <p:sldId id="258" r:id="rId22"/>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10"/>
    <a:srgbClr val="FFFFCC"/>
    <a:srgbClr val="FFFF66"/>
    <a:srgbClr val="C32727"/>
    <a:srgbClr val="D5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5" autoAdjust="0"/>
    <p:restoredTop sz="79193" autoAdjust="0"/>
  </p:normalViewPr>
  <p:slideViewPr>
    <p:cSldViewPr snapToGrid="0">
      <p:cViewPr varScale="1">
        <p:scale>
          <a:sx n="105" d="100"/>
          <a:sy n="105" d="100"/>
        </p:scale>
        <p:origin x="120" y="24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1622765555109"/>
          <c:y val="0.12295197906891471"/>
          <c:w val="0.77105207865859215"/>
          <c:h val="0.82337793411182714"/>
        </c:manualLayout>
      </c:layout>
      <c:pie3DChart>
        <c:varyColors val="1"/>
        <c:ser>
          <c:idx val="0"/>
          <c:order val="0"/>
          <c:tx>
            <c:strRef>
              <c:f>Sheet1!$B$1</c:f>
              <c:strCache>
                <c:ptCount val="1"/>
                <c:pt idx="0">
                  <c:v>PIT Total:  158 </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805-411B-ABDA-20F38AC3D8E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9B4-4411-8F76-EBA3F6E87E22}"/>
              </c:ext>
            </c:extLst>
          </c:dPt>
          <c:dLbls>
            <c:dLbl>
              <c:idx val="0"/>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7395DB3B-0D02-4524-965B-4508DE908258}" type="CATEGORYNAME">
                      <a:rPr lang="en-US" sz="1600"/>
                      <a:pPr>
                        <a:defRPr sz="1330" b="1" i="0" u="none" strike="noStrike" kern="1200" baseline="0">
                          <a:solidFill>
                            <a:schemeClr val="lt1"/>
                          </a:solidFill>
                          <a:latin typeface="+mn-lt"/>
                          <a:ea typeface="+mn-ea"/>
                          <a:cs typeface="+mn-cs"/>
                        </a:defRPr>
                      </a:pPr>
                      <a:t>[CATEGORY NAME]</a:t>
                    </a:fld>
                    <a:r>
                      <a:rPr lang="en-US" sz="1600" baseline="0" dirty="0"/>
                      <a:t>, </a:t>
                    </a:r>
                    <a:fld id="{F7984AA3-3FC2-4908-AFB7-48B8169998E5}" type="VALUE">
                      <a:rPr lang="en-US" sz="1600" baseline="0"/>
                      <a:pPr>
                        <a:defRPr sz="1330" b="1" i="0" u="none" strike="noStrike" kern="1200" baseline="0">
                          <a:solidFill>
                            <a:schemeClr val="lt1"/>
                          </a:solidFill>
                          <a:latin typeface="+mn-lt"/>
                          <a:ea typeface="+mn-ea"/>
                          <a:cs typeface="+mn-cs"/>
                        </a:defRPr>
                      </a:pPr>
                      <a:t>[VALUE]</a:t>
                    </a:fld>
                    <a:r>
                      <a:rPr lang="en-US" sz="1600" baseline="0" dirty="0"/>
                      <a:t>, </a:t>
                    </a:r>
                    <a:fld id="{8B54BEAB-93B3-423C-A509-60ABEBB76E53}" type="PERCENTAGE">
                      <a:rPr lang="en-US" sz="1600" baseline="0"/>
                      <a:pPr>
                        <a:defRPr sz="1330" b="1" i="0" u="none" strike="noStrike" kern="1200" baseline="0">
                          <a:solidFill>
                            <a:schemeClr val="lt1"/>
                          </a:solidFill>
                          <a:latin typeface="+mn-lt"/>
                          <a:ea typeface="+mn-ea"/>
                          <a:cs typeface="+mn-cs"/>
                        </a:defRPr>
                      </a:pPr>
                      <a:t>[PERCENTAGE]</a:t>
                    </a:fld>
                    <a:endParaRPr lang="en-US" sz="16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1-F805-411B-ABDA-20F38AC3D8E2}"/>
                </c:ext>
              </c:extLst>
            </c:dLbl>
            <c:dLbl>
              <c:idx val="1"/>
              <c:layout>
                <c:manualLayout>
                  <c:x val="-0.17783059116665287"/>
                  <c:y val="-0.2395749668560998"/>
                </c:manualLayout>
              </c:layout>
              <c:tx>
                <c:rich>
                  <a:bodyPr/>
                  <a:lstStyle/>
                  <a:p>
                    <a:fld id="{0320FCFF-165D-4F69-B561-0021FF94EA42}" type="CATEGORYNAME">
                      <a:rPr lang="en-US" sz="1600"/>
                      <a:pPr/>
                      <a:t>[CATEGORY NAME]</a:t>
                    </a:fld>
                    <a:r>
                      <a:rPr lang="en-US" sz="1600" baseline="0" dirty="0"/>
                      <a:t>, </a:t>
                    </a:r>
                    <a:r>
                      <a:rPr lang="en-US" sz="1600" baseline="0" dirty="0" smtClean="0"/>
                      <a:t>65, </a:t>
                    </a:r>
                  </a:p>
                  <a:p>
                    <a:fld id="{70650CF4-89E6-4E43-8907-3A246E4BD2CF}" type="PERCENTAGE">
                      <a:rPr lang="en-US" sz="1600" baseline="0" smtClean="0"/>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layout>
                    <c:manualLayout>
                      <c:w val="0.17448222287824872"/>
                      <c:h val="0.11473999633830055"/>
                    </c:manualLayout>
                  </c15:layout>
                  <c15:dlblFieldTable/>
                  <c15:showDataLabelsRange val="0"/>
                </c:ext>
                <c:ext xmlns:c16="http://schemas.microsoft.com/office/drawing/2014/chart" uri="{C3380CC4-5D6E-409C-BE32-E72D297353CC}">
                  <c16:uniqueId val="{00000003-D9B4-4411-8F76-EBA3F6E87E2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Unsheltered</c:v>
                </c:pt>
                <c:pt idx="1">
                  <c:v>Sheltered</c:v>
                </c:pt>
              </c:strCache>
            </c:strRef>
          </c:cat>
          <c:val>
            <c:numRef>
              <c:f>Sheet1!$B$2:$B$3</c:f>
              <c:numCache>
                <c:formatCode>General</c:formatCode>
                <c:ptCount val="2"/>
                <c:pt idx="0">
                  <c:v>78</c:v>
                </c:pt>
                <c:pt idx="1">
                  <c:v>65</c:v>
                </c:pt>
              </c:numCache>
            </c:numRef>
          </c:val>
          <c:extLst>
            <c:ext xmlns:c16="http://schemas.microsoft.com/office/drawing/2014/chart" uri="{C3380CC4-5D6E-409C-BE32-E72D297353CC}">
              <c16:uniqueId val="{00000000-F805-411B-ABDA-20F38AC3D8E2}"/>
            </c:ext>
          </c:extLst>
        </c:ser>
        <c:ser>
          <c:idx val="1"/>
          <c:order val="1"/>
          <c:tx>
            <c:strRef>
              <c:f>Sheet1!$C$1</c:f>
              <c:strCache>
                <c:ptCount val="1"/>
                <c:pt idx="0">
                  <c:v>144</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9C8-4286-AA11-71AFE2F4E8C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9C8-4286-AA11-71AFE2F4E8CB}"/>
              </c:ext>
            </c:extLst>
          </c:dPt>
          <c:dLbls>
            <c:spPr>
              <a:pattFill prst="pct75">
                <a:fgClr>
                  <a:srgbClr val="002842">
                    <a:lumMod val="75000"/>
                    <a:lumOff val="25000"/>
                  </a:srgbClr>
                </a:fgClr>
                <a:bgClr>
                  <a:srgbClr val="002842">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Unsheltered</c:v>
                </c:pt>
                <c:pt idx="1">
                  <c:v>Sheltered</c:v>
                </c:pt>
              </c:strCache>
            </c:strRef>
          </c:cat>
          <c:val>
            <c:numRef>
              <c:f>Sheet1!$C$2:$C$3</c:f>
              <c:numCache>
                <c:formatCode>General</c:formatCode>
                <c:ptCount val="2"/>
              </c:numCache>
            </c:numRef>
          </c:val>
          <c:extLst>
            <c:ext xmlns:c16="http://schemas.microsoft.com/office/drawing/2014/chart" uri="{C3380CC4-5D6E-409C-BE32-E72D297353CC}">
              <c16:uniqueId val="{00000005-D9B4-4411-8F76-EBA3F6E87E22}"/>
            </c:ext>
          </c:extLst>
        </c:ser>
        <c:dLbls>
          <c:dLblPos val="ctr"/>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2.896595945166271E-2"/>
          <c:y val="0.72181916486958453"/>
          <c:w val="0.18591501622815773"/>
          <c:h val="0.137087670671000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bg1">
                    <a:lumMod val="10000"/>
                  </a:schemeClr>
                </a:solidFill>
                <a:latin typeface="+mn-lt"/>
                <a:ea typeface="+mn-ea"/>
                <a:cs typeface="+mn-cs"/>
              </a:defRPr>
            </a:pPr>
            <a:r>
              <a:rPr lang="en-US" dirty="0" smtClean="0">
                <a:solidFill>
                  <a:schemeClr val="bg1">
                    <a:lumMod val="10000"/>
                  </a:schemeClr>
                </a:solidFill>
              </a:rPr>
              <a:t>Unsheltered and Sheltered</a:t>
            </a:r>
            <a:endParaRPr lang="en-US" dirty="0">
              <a:solidFill>
                <a:schemeClr val="bg1">
                  <a:lumMod val="10000"/>
                </a:schemeClr>
              </a:solidFill>
            </a:endParaRP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bg1">
                  <a:lumMod val="10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Unsheltered</c:v>
                </c:pt>
              </c:strCache>
            </c:strRef>
          </c:tx>
          <c:spPr>
            <a:solidFill>
              <a:schemeClr val="accent3">
                <a:shade val="76000"/>
                <a:alpha val="85000"/>
              </a:schemeClr>
            </a:solidFill>
            <a:ln w="9525" cap="flat" cmpd="sng" algn="ctr">
              <a:solidFill>
                <a:schemeClr val="accent3">
                  <a:shade val="76000"/>
                  <a:lumMod val="75000"/>
                </a:schemeClr>
              </a:solidFill>
              <a:round/>
            </a:ln>
            <a:effectLst/>
            <a:sp3d contourW="9525">
              <a:contourClr>
                <a:schemeClr val="accent3">
                  <a:shade val="7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153</c:v>
                </c:pt>
                <c:pt idx="1">
                  <c:v>154</c:v>
                </c:pt>
                <c:pt idx="2">
                  <c:v>82</c:v>
                </c:pt>
                <c:pt idx="3">
                  <c:v>79</c:v>
                </c:pt>
                <c:pt idx="4">
                  <c:v>78</c:v>
                </c:pt>
              </c:numCache>
            </c:numRef>
          </c:val>
          <c:extLst>
            <c:ext xmlns:c16="http://schemas.microsoft.com/office/drawing/2014/chart" uri="{C3380CC4-5D6E-409C-BE32-E72D297353CC}">
              <c16:uniqueId val="{00000000-FF9A-46EB-A34F-7979A6CB3461}"/>
            </c:ext>
          </c:extLst>
        </c:ser>
        <c:ser>
          <c:idx val="1"/>
          <c:order val="1"/>
          <c:tx>
            <c:strRef>
              <c:f>Sheet1!$C$1</c:f>
              <c:strCache>
                <c:ptCount val="1"/>
                <c:pt idx="0">
                  <c:v>Sheltered</c:v>
                </c:pt>
              </c:strCache>
            </c:strRef>
          </c:tx>
          <c:spPr>
            <a:solidFill>
              <a:schemeClr val="accent3">
                <a:tint val="77000"/>
                <a:alpha val="85000"/>
              </a:schemeClr>
            </a:solidFill>
            <a:ln w="9525" cap="flat" cmpd="sng" algn="ctr">
              <a:solidFill>
                <a:schemeClr val="accent3">
                  <a:tint val="77000"/>
                  <a:lumMod val="75000"/>
                </a:schemeClr>
              </a:solidFill>
              <a:round/>
            </a:ln>
            <a:effectLst/>
            <a:sp3d contourW="9525">
              <a:contourClr>
                <a:schemeClr val="accent3">
                  <a:tint val="77000"/>
                  <a:lumMod val="75000"/>
                </a:schemeClr>
              </a:contourClr>
            </a:sp3d>
          </c:spPr>
          <c:invertIfNegative val="0"/>
          <c:dLbls>
            <c:dLbl>
              <c:idx val="0"/>
              <c:layout>
                <c:manualLayout>
                  <c:x val="4.687499999999999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F9A-46EB-A34F-7979A6CB346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69</c:v>
                </c:pt>
                <c:pt idx="1">
                  <c:v>55</c:v>
                </c:pt>
                <c:pt idx="2">
                  <c:v>89</c:v>
                </c:pt>
                <c:pt idx="3">
                  <c:v>87</c:v>
                </c:pt>
                <c:pt idx="4">
                  <c:v>65</c:v>
                </c:pt>
              </c:numCache>
            </c:numRef>
          </c:val>
          <c:extLst>
            <c:ext xmlns:c16="http://schemas.microsoft.com/office/drawing/2014/chart" uri="{C3380CC4-5D6E-409C-BE32-E72D297353CC}">
              <c16:uniqueId val="{00000001-FF9A-46EB-A34F-7979A6CB3461}"/>
            </c:ext>
          </c:extLst>
        </c:ser>
        <c:dLbls>
          <c:showLegendKey val="0"/>
          <c:showVal val="1"/>
          <c:showCatName val="0"/>
          <c:showSerName val="0"/>
          <c:showPercent val="0"/>
          <c:showBubbleSize val="0"/>
        </c:dLbls>
        <c:gapWidth val="65"/>
        <c:shape val="box"/>
        <c:axId val="585261576"/>
        <c:axId val="585266168"/>
        <c:axId val="0"/>
      </c:bar3DChart>
      <c:catAx>
        <c:axId val="5852615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585266168"/>
        <c:crosses val="autoZero"/>
        <c:auto val="1"/>
        <c:lblAlgn val="ctr"/>
        <c:lblOffset val="100"/>
        <c:noMultiLvlLbl val="0"/>
      </c:catAx>
      <c:valAx>
        <c:axId val="58526616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8526157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bg1">
                  <a:lumMod val="10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Sheltered</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3989898989898988E-2"/>
                  <c:y val="-1.0750545763287314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48B-4B52-B0D0-0F2FF14C6E25}"/>
                </c:ext>
              </c:extLst>
            </c:dLbl>
            <c:dLbl>
              <c:idx val="1"/>
              <c:layout>
                <c:manualLayout>
                  <c:x val="1.7676767676767631E-2"/>
                  <c:y val="-1.1575767354411231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7FF-4326-BDDC-13684FD05C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Households with
2 or More Adults</c:v>
                </c:pt>
                <c:pt idx="1">
                  <c:v>Households
with Children</c:v>
                </c:pt>
                <c:pt idx="2">
                  <c:v>Single Adult
Households</c:v>
                </c:pt>
              </c:strCache>
            </c:strRef>
          </c:cat>
          <c:val>
            <c:numRef>
              <c:f>Sheet1!$B$2:$B$4</c:f>
              <c:numCache>
                <c:formatCode>General</c:formatCode>
                <c:ptCount val="3"/>
                <c:pt idx="0">
                  <c:v>3</c:v>
                </c:pt>
                <c:pt idx="1">
                  <c:v>8</c:v>
                </c:pt>
                <c:pt idx="2">
                  <c:v>35</c:v>
                </c:pt>
              </c:numCache>
            </c:numRef>
          </c:val>
          <c:extLst>
            <c:ext xmlns:c16="http://schemas.microsoft.com/office/drawing/2014/chart" uri="{C3380CC4-5D6E-409C-BE32-E72D297353CC}">
              <c16:uniqueId val="{00000000-87FF-4326-BDDC-13684FD05C84}"/>
            </c:ext>
          </c:extLst>
        </c:ser>
        <c:ser>
          <c:idx val="1"/>
          <c:order val="1"/>
          <c:tx>
            <c:strRef>
              <c:f>Sheet1!$C$1</c:f>
              <c:strCache>
                <c:ptCount val="1"/>
                <c:pt idx="0">
                  <c:v>Unsheltered</c:v>
                </c:pt>
              </c:strCache>
            </c:strRef>
          </c:tx>
          <c:spPr>
            <a:solidFill>
              <a:srgbClr val="C32727"/>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2.272727272727272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48B-4B52-B0D0-0F2FF14C6E25}"/>
                </c:ext>
              </c:extLst>
            </c:dLbl>
            <c:dLbl>
              <c:idx val="1"/>
              <c:layout>
                <c:manualLayout>
                  <c:x val="2.1464646464646419E-2"/>
                  <c:y val="-6.31412786108912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7FF-4326-BDDC-13684FD05C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Households with
2 or More Adults</c:v>
                </c:pt>
                <c:pt idx="1">
                  <c:v>Households
with Children</c:v>
                </c:pt>
                <c:pt idx="2">
                  <c:v>Single Adult
Households</c:v>
                </c:pt>
              </c:strCache>
            </c:strRef>
          </c:cat>
          <c:val>
            <c:numRef>
              <c:f>Sheet1!$C$2:$C$4</c:f>
              <c:numCache>
                <c:formatCode>General</c:formatCode>
                <c:ptCount val="3"/>
                <c:pt idx="0">
                  <c:v>7</c:v>
                </c:pt>
                <c:pt idx="1">
                  <c:v>0</c:v>
                </c:pt>
                <c:pt idx="2">
                  <c:v>62</c:v>
                </c:pt>
              </c:numCache>
            </c:numRef>
          </c:val>
          <c:extLst>
            <c:ext xmlns:c16="http://schemas.microsoft.com/office/drawing/2014/chart" uri="{C3380CC4-5D6E-409C-BE32-E72D297353CC}">
              <c16:uniqueId val="{00000001-87FF-4326-BDDC-13684FD05C84}"/>
            </c:ext>
          </c:extLst>
        </c:ser>
        <c:dLbls>
          <c:showLegendKey val="0"/>
          <c:showVal val="1"/>
          <c:showCatName val="0"/>
          <c:showSerName val="0"/>
          <c:showPercent val="0"/>
          <c:showBubbleSize val="0"/>
        </c:dLbls>
        <c:gapWidth val="65"/>
        <c:shape val="box"/>
        <c:axId val="582883296"/>
        <c:axId val="582881328"/>
        <c:axId val="0"/>
      </c:bar3DChart>
      <c:catAx>
        <c:axId val="5828832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tx1"/>
                </a:solidFill>
                <a:latin typeface="+mn-lt"/>
                <a:ea typeface="+mn-ea"/>
                <a:cs typeface="+mn-cs"/>
              </a:defRPr>
            </a:pPr>
            <a:endParaRPr lang="en-US"/>
          </a:p>
        </c:txPr>
        <c:crossAx val="582881328"/>
        <c:crosses val="autoZero"/>
        <c:auto val="1"/>
        <c:lblAlgn val="ctr"/>
        <c:lblOffset val="100"/>
        <c:noMultiLvlLbl val="0"/>
      </c:catAx>
      <c:valAx>
        <c:axId val="5828813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828832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Unsheltered</c:v>
                </c:pt>
              </c:strCache>
            </c:strRef>
          </c:tx>
          <c:dPt>
            <c:idx val="0"/>
            <c:bubble3D val="0"/>
            <c:spPr>
              <a:solidFill>
                <a:schemeClr val="tx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C61-4178-B994-4784CBF22CD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BC61-4178-B994-4784CBF22CD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433-4A7D-A7A7-834F50F5FA18}"/>
              </c:ext>
            </c:extLst>
          </c:dPt>
          <c:dLbls>
            <c:dLbl>
              <c:idx val="0"/>
              <c:layout>
                <c:manualLayout>
                  <c:x val="-1.8527714733864872E-2"/>
                  <c:y val="-0.15575707889145668"/>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C61-4178-B994-4784CBF22CDA}"/>
                </c:ext>
              </c:extLst>
            </c:dLbl>
            <c:dLbl>
              <c:idx val="1"/>
              <c:layout>
                <c:manualLayout>
                  <c:x val="2.7435624678691553E-2"/>
                  <c:y val="0.16126781151972328"/>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BC61-4178-B994-4784CBF22CDA}"/>
                </c:ext>
              </c:extLst>
            </c:dLbl>
            <c:dLbl>
              <c:idx val="2"/>
              <c:layout>
                <c:manualLayout>
                  <c:x val="-2.4166005585226837E-2"/>
                  <c:y val="3.2742733813145769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6562806984443488"/>
                      <c:h val="0.1002235959489675"/>
                    </c:manualLayout>
                  </c15:layout>
                </c:ext>
                <c:ext xmlns:c16="http://schemas.microsoft.com/office/drawing/2014/chart" uri="{C3380CC4-5D6E-409C-BE32-E72D297353CC}">
                  <c16:uniqueId val="{00000005-1433-4A7D-A7A7-834F50F5FA1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Transgender</c:v>
                </c:pt>
              </c:strCache>
            </c:strRef>
          </c:cat>
          <c:val>
            <c:numRef>
              <c:f>Sheet1!$B$2:$B$4</c:f>
              <c:numCache>
                <c:formatCode>General</c:formatCode>
                <c:ptCount val="3"/>
                <c:pt idx="0">
                  <c:v>58</c:v>
                </c:pt>
                <c:pt idx="1">
                  <c:v>19</c:v>
                </c:pt>
                <c:pt idx="2">
                  <c:v>1</c:v>
                </c:pt>
              </c:numCache>
            </c:numRef>
          </c:val>
          <c:extLst>
            <c:ext xmlns:c16="http://schemas.microsoft.com/office/drawing/2014/chart" uri="{C3380CC4-5D6E-409C-BE32-E72D297353CC}">
              <c16:uniqueId val="{00000000-BC61-4178-B994-4784CBF22CDA}"/>
            </c:ext>
          </c:extLst>
        </c:ser>
        <c:dLbls>
          <c:dLblPos val="inEnd"/>
          <c:showLegendKey val="0"/>
          <c:showVal val="1"/>
          <c:showCatName val="0"/>
          <c:showSerName val="0"/>
          <c:showPercent val="0"/>
          <c:showBubbleSize val="0"/>
          <c:showLeaderLines val="1"/>
        </c:dLbls>
        <c:firstSliceAng val="44"/>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Sheltered</c:v>
                </c:pt>
              </c:strCache>
            </c:strRef>
          </c:tx>
          <c:dPt>
            <c:idx val="0"/>
            <c:bubble3D val="0"/>
            <c:spPr>
              <a:solidFill>
                <a:schemeClr val="tx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E-4872-8BE8-6D03839950E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B14-419B-AB0E-B480B1DB3B5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B14-419B-AB0E-B480B1DB3B5D}"/>
              </c:ext>
            </c:extLst>
          </c:dPt>
          <c:dLbls>
            <c:dLbl>
              <c:idx val="0"/>
              <c:layout>
                <c:manualLayout>
                  <c:x val="-0.19806186364301301"/>
                  <c:y val="-0.19029784631824198"/>
                </c:manualLayout>
              </c:layout>
              <c:tx>
                <c:rich>
                  <a:bodyPr/>
                  <a:lstStyle/>
                  <a:p>
                    <a:r>
                      <a:rPr lang="en-US" smtClean="0"/>
                      <a:t>Male</a:t>
                    </a:r>
                    <a:r>
                      <a:rPr lang="en-US" baseline="0" smtClean="0"/>
                      <a:t> </a:t>
                    </a:r>
                    <a:fld id="{7DD1B41F-303C-4A2B-9E54-AFC5920F639C}" type="VALUE">
                      <a:rPr lang="en-US" smtClean="0"/>
                      <a:pPr/>
                      <a:t>[VALUE]</a:t>
                    </a:fld>
                    <a:r>
                      <a:rPr lang="en-US" baseline="0" dirty="0"/>
                      <a:t>, </a:t>
                    </a:r>
                    <a:fld id="{54079E32-BD9E-40C3-8B30-3D1CDE6C1E07}" type="PERCENTAGE">
                      <a:rPr lang="en-US"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6CE-4872-8BE8-6D03839950E7}"/>
                </c:ext>
              </c:extLst>
            </c:dLbl>
            <c:dLbl>
              <c:idx val="1"/>
              <c:layout>
                <c:manualLayout>
                  <c:x val="0.1722050418551932"/>
                  <c:y val="0.1890732135490589"/>
                </c:manualLayout>
              </c:layout>
              <c:tx>
                <c:rich>
                  <a:bodyPr/>
                  <a:lstStyle/>
                  <a:p>
                    <a:r>
                      <a:rPr lang="en-US" dirty="0" smtClean="0"/>
                      <a:t>Female </a:t>
                    </a:r>
                    <a:fld id="{BE4B7844-4D1D-4B08-ACAC-32AC7B22D884}" type="VALUE">
                      <a:rPr lang="en-US" smtClean="0"/>
                      <a:pPr/>
                      <a:t>[VALUE]</a:t>
                    </a:fld>
                    <a:r>
                      <a:rPr lang="en-US" baseline="0" dirty="0"/>
                      <a:t>, </a:t>
                    </a:r>
                    <a:fld id="{8F2FC06E-E3F2-4FFC-A8F2-217604AC1754}" type="PERCENTAGE">
                      <a:rPr lang="en-US"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B14-419B-AB0E-B480B1DB3B5D}"/>
                </c:ext>
              </c:extLst>
            </c:dLbl>
            <c:dLbl>
              <c:idx val="2"/>
              <c:layout>
                <c:manualLayout>
                  <c:x val="-1.4154758336513189E-2"/>
                  <c:y val="3.6118943167589498E-2"/>
                </c:manualLayout>
              </c:layout>
              <c:tx>
                <c:rich>
                  <a:bodyPr/>
                  <a:lstStyle/>
                  <a:p>
                    <a:r>
                      <a:rPr lang="en-US" dirty="0" smtClean="0"/>
                      <a:t>Transgender </a:t>
                    </a:r>
                    <a:fld id="{424FB3C4-AAD1-46D4-95DA-63DF0DF903AE}" type="VALUE">
                      <a:rPr lang="en-US" smtClean="0"/>
                      <a:pPr/>
                      <a:t>[VALUE]</a:t>
                    </a:fld>
                    <a:r>
                      <a:rPr lang="en-US" baseline="0" dirty="0"/>
                      <a:t>, </a:t>
                    </a:r>
                    <a:fld id="{7A7275D7-8B76-4F49-A8CE-C562DEDA490F}" type="PERCENTAGE">
                      <a:rPr lang="en-US"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layout>
                    <c:manualLayout>
                      <c:w val="0.2458186237451882"/>
                      <c:h val="0.10022361871600513"/>
                    </c:manualLayout>
                  </c15:layout>
                  <c15:dlblFieldTable/>
                  <c15:showDataLabelsRange val="0"/>
                </c:ext>
                <c:ext xmlns:c16="http://schemas.microsoft.com/office/drawing/2014/chart" uri="{C3380CC4-5D6E-409C-BE32-E72D297353CC}">
                  <c16:uniqueId val="{00000005-9B14-419B-AB0E-B480B1DB3B5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Transgender</c:v>
                </c:pt>
              </c:strCache>
            </c:strRef>
          </c:cat>
          <c:val>
            <c:numRef>
              <c:f>Sheet1!$B$2:$B$4</c:f>
              <c:numCache>
                <c:formatCode>General</c:formatCode>
                <c:ptCount val="3"/>
                <c:pt idx="0">
                  <c:v>36</c:v>
                </c:pt>
                <c:pt idx="1">
                  <c:v>28</c:v>
                </c:pt>
                <c:pt idx="2">
                  <c:v>1</c:v>
                </c:pt>
              </c:numCache>
            </c:numRef>
          </c:val>
          <c:extLst>
            <c:ext xmlns:c16="http://schemas.microsoft.com/office/drawing/2014/chart" uri="{C3380CC4-5D6E-409C-BE32-E72D297353CC}">
              <c16:uniqueId val="{00000000-76CE-4872-8BE8-6D03839950E7}"/>
            </c:ext>
          </c:extLst>
        </c:ser>
        <c:dLbls>
          <c:dLblPos val="inEnd"/>
          <c:showLegendKey val="0"/>
          <c:showVal val="1"/>
          <c:showCatName val="0"/>
          <c:showSerName val="0"/>
          <c:showPercent val="0"/>
          <c:showBubbleSize val="0"/>
          <c:showLeaderLines val="1"/>
        </c:dLbls>
        <c:firstSliceAng val="43"/>
      </c:pieChart>
      <c:spPr>
        <a:noFill/>
        <a:ln>
          <a:noFill/>
        </a:ln>
        <a:effectLst/>
      </c:spPr>
    </c:plotArea>
    <c:legend>
      <c:legendPos val="t"/>
      <c:layout>
        <c:manualLayout>
          <c:xMode val="edge"/>
          <c:yMode val="edge"/>
          <c:x val="0.1182122006635043"/>
          <c:y val="0.1068475118066574"/>
          <c:w val="0.80255090088661596"/>
          <c:h val="6.424242847856628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Sheet1!$B$1</c:f>
              <c:strCache>
                <c:ptCount val="1"/>
                <c:pt idx="0">
                  <c:v>Unsheltered</c:v>
                </c:pt>
              </c:strCache>
            </c:strRef>
          </c:tx>
          <c:spPr>
            <a:solidFill>
              <a:schemeClr val="accent4">
                <a:shade val="7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F1DF-47AB-ADC7-021BE90C574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ƚ2017</c:v>
                </c:pt>
                <c:pt idx="2">
                  <c:v>2018</c:v>
                </c:pt>
                <c:pt idx="3">
                  <c:v>*2019</c:v>
                </c:pt>
                <c:pt idx="4">
                  <c:v>2020</c:v>
                </c:pt>
              </c:strCache>
            </c:strRef>
          </c:cat>
          <c:val>
            <c:numRef>
              <c:f>Sheet1!$B$2:$B$6</c:f>
              <c:numCache>
                <c:formatCode>General</c:formatCode>
                <c:ptCount val="5"/>
                <c:pt idx="0">
                  <c:v>39</c:v>
                </c:pt>
                <c:pt idx="1">
                  <c:v>50</c:v>
                </c:pt>
                <c:pt idx="2">
                  <c:v>37</c:v>
                </c:pt>
                <c:pt idx="3">
                  <c:v>36</c:v>
                </c:pt>
                <c:pt idx="4">
                  <c:v>47</c:v>
                </c:pt>
              </c:numCache>
            </c:numRef>
          </c:val>
          <c:extLst>
            <c:ext xmlns:c16="http://schemas.microsoft.com/office/drawing/2014/chart" uri="{C3380CC4-5D6E-409C-BE32-E72D297353CC}">
              <c16:uniqueId val="{00000000-F1DF-47AB-ADC7-021BE90C5745}"/>
            </c:ext>
          </c:extLst>
        </c:ser>
        <c:ser>
          <c:idx val="1"/>
          <c:order val="1"/>
          <c:tx>
            <c:strRef>
              <c:f>Sheet1!$C$1</c:f>
              <c:strCache>
                <c:ptCount val="1"/>
                <c:pt idx="0">
                  <c:v>Sheltered</c:v>
                </c:pt>
              </c:strCache>
            </c:strRef>
          </c:tx>
          <c:spPr>
            <a:solidFill>
              <a:schemeClr val="bg2">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1DF-47AB-ADC7-021BE90C5745}"/>
                </c:ext>
              </c:extLst>
            </c:dLbl>
            <c:dLbl>
              <c:idx val="1"/>
              <c:delete val="1"/>
              <c:extLst>
                <c:ext xmlns:c15="http://schemas.microsoft.com/office/drawing/2012/chart" uri="{CE6537A1-D6FC-4f65-9D91-7224C49458BB}"/>
                <c:ext xmlns:c16="http://schemas.microsoft.com/office/drawing/2014/chart" uri="{C3380CC4-5D6E-409C-BE32-E72D297353CC}">
                  <c16:uniqueId val="{00000005-F1DF-47AB-ADC7-021BE90C5745}"/>
                </c:ext>
              </c:extLst>
            </c:dLbl>
            <c:dLbl>
              <c:idx val="2"/>
              <c:delete val="1"/>
              <c:extLst>
                <c:ext xmlns:c15="http://schemas.microsoft.com/office/drawing/2012/chart" uri="{CE6537A1-D6FC-4f65-9D91-7224C49458BB}"/>
                <c:ext xmlns:c16="http://schemas.microsoft.com/office/drawing/2014/chart" uri="{C3380CC4-5D6E-409C-BE32-E72D297353CC}">
                  <c16:uniqueId val="{00000004-F1DF-47AB-ADC7-021BE90C5745}"/>
                </c:ext>
              </c:extLst>
            </c:dLbl>
            <c:dLbl>
              <c:idx val="3"/>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1DF-47AB-ADC7-021BE90C5745}"/>
                </c:ext>
              </c:extLst>
            </c:dLbl>
            <c:dLbl>
              <c:idx val="4"/>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1DF-47AB-ADC7-021BE90C574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A1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ƚ2017</c:v>
                </c:pt>
                <c:pt idx="2">
                  <c:v>2018</c:v>
                </c:pt>
                <c:pt idx="3">
                  <c:v>*2019</c:v>
                </c:pt>
                <c:pt idx="4">
                  <c:v>2020</c:v>
                </c:pt>
              </c:strCache>
            </c:strRef>
          </c:cat>
          <c:val>
            <c:numRef>
              <c:f>Sheet1!$C$2:$C$6</c:f>
              <c:numCache>
                <c:formatCode>General</c:formatCode>
                <c:ptCount val="5"/>
                <c:pt idx="0">
                  <c:v>0</c:v>
                </c:pt>
                <c:pt idx="1">
                  <c:v>0</c:v>
                </c:pt>
                <c:pt idx="2">
                  <c:v>0</c:v>
                </c:pt>
                <c:pt idx="3">
                  <c:v>12</c:v>
                </c:pt>
                <c:pt idx="4">
                  <c:v>20</c:v>
                </c:pt>
              </c:numCache>
            </c:numRef>
          </c:val>
          <c:extLst>
            <c:ext xmlns:c16="http://schemas.microsoft.com/office/drawing/2014/chart" uri="{C3380CC4-5D6E-409C-BE32-E72D297353CC}">
              <c16:uniqueId val="{00000001-F1DF-47AB-ADC7-021BE90C5745}"/>
            </c:ext>
          </c:extLst>
        </c:ser>
        <c:dLbls>
          <c:dLblPos val="ctr"/>
          <c:showLegendKey val="0"/>
          <c:showVal val="1"/>
          <c:showCatName val="0"/>
          <c:showSerName val="0"/>
          <c:showPercent val="0"/>
          <c:showBubbleSize val="0"/>
        </c:dLbls>
        <c:gapWidth val="150"/>
        <c:overlap val="100"/>
        <c:axId val="628855488"/>
        <c:axId val="628849912"/>
      </c:barChart>
      <c:catAx>
        <c:axId val="62885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A10"/>
                </a:solidFill>
                <a:latin typeface="+mn-lt"/>
                <a:ea typeface="+mn-ea"/>
                <a:cs typeface="+mn-cs"/>
              </a:defRPr>
            </a:pPr>
            <a:endParaRPr lang="en-US"/>
          </a:p>
        </c:txPr>
        <c:crossAx val="628849912"/>
        <c:crosses val="autoZero"/>
        <c:auto val="1"/>
        <c:lblAlgn val="ctr"/>
        <c:lblOffset val="100"/>
        <c:noMultiLvlLbl val="0"/>
      </c:catAx>
      <c:valAx>
        <c:axId val="628849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A10"/>
                </a:solidFill>
                <a:latin typeface="+mn-lt"/>
                <a:ea typeface="+mn-ea"/>
                <a:cs typeface="+mn-cs"/>
              </a:defRPr>
            </a:pPr>
            <a:endParaRPr lang="en-US"/>
          </a:p>
        </c:txPr>
        <c:crossAx val="628855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rgbClr val="000A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91729201451616E-2"/>
          <c:y val="0.14160140687034073"/>
          <c:w val="0.92250236236060768"/>
          <c:h val="0.66846923864990626"/>
        </c:manualLayout>
      </c:layout>
      <c:barChart>
        <c:barDir val="col"/>
        <c:grouping val="clustered"/>
        <c:varyColors val="0"/>
        <c:ser>
          <c:idx val="0"/>
          <c:order val="0"/>
          <c:tx>
            <c:strRef>
              <c:f>Sheet1!$B$1</c:f>
              <c:strCache>
                <c:ptCount val="1"/>
                <c:pt idx="0">
                  <c:v>2016</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 Whidbey</c:v>
                </c:pt>
                <c:pt idx="1">
                  <c:v>Central Whidbey</c:v>
                </c:pt>
                <c:pt idx="2">
                  <c:v>South Whidbey</c:v>
                </c:pt>
                <c:pt idx="3">
                  <c:v>Camano</c:v>
                </c:pt>
              </c:strCache>
            </c:strRef>
          </c:cat>
          <c:val>
            <c:numRef>
              <c:f>Sheet1!$B$2:$B$5</c:f>
              <c:numCache>
                <c:formatCode>General</c:formatCode>
                <c:ptCount val="4"/>
                <c:pt idx="0">
                  <c:v>58</c:v>
                </c:pt>
                <c:pt idx="1">
                  <c:v>14</c:v>
                </c:pt>
                <c:pt idx="2">
                  <c:v>50</c:v>
                </c:pt>
                <c:pt idx="3">
                  <c:v>27</c:v>
                </c:pt>
              </c:numCache>
            </c:numRef>
          </c:val>
          <c:extLst>
            <c:ext xmlns:c16="http://schemas.microsoft.com/office/drawing/2014/chart" uri="{C3380CC4-5D6E-409C-BE32-E72D297353CC}">
              <c16:uniqueId val="{00000000-725B-4E82-A01B-4F6170DDAD2C}"/>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 Whidbey</c:v>
                </c:pt>
                <c:pt idx="1">
                  <c:v>Central Whidbey</c:v>
                </c:pt>
                <c:pt idx="2">
                  <c:v>South Whidbey</c:v>
                </c:pt>
                <c:pt idx="3">
                  <c:v>Camano</c:v>
                </c:pt>
              </c:strCache>
            </c:strRef>
          </c:cat>
          <c:val>
            <c:numRef>
              <c:f>Sheet1!$C$2:$C$5</c:f>
              <c:numCache>
                <c:formatCode>General</c:formatCode>
                <c:ptCount val="4"/>
                <c:pt idx="0">
                  <c:v>69</c:v>
                </c:pt>
                <c:pt idx="1">
                  <c:v>10</c:v>
                </c:pt>
                <c:pt idx="2">
                  <c:v>38</c:v>
                </c:pt>
                <c:pt idx="3">
                  <c:v>37</c:v>
                </c:pt>
              </c:numCache>
            </c:numRef>
          </c:val>
          <c:extLst>
            <c:ext xmlns:c16="http://schemas.microsoft.com/office/drawing/2014/chart" uri="{C3380CC4-5D6E-409C-BE32-E72D297353CC}">
              <c16:uniqueId val="{00000001-725B-4E82-A01B-4F6170DDAD2C}"/>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 Whidbey</c:v>
                </c:pt>
                <c:pt idx="1">
                  <c:v>Central Whidbey</c:v>
                </c:pt>
                <c:pt idx="2">
                  <c:v>South Whidbey</c:v>
                </c:pt>
                <c:pt idx="3">
                  <c:v>Camano</c:v>
                </c:pt>
              </c:strCache>
            </c:strRef>
          </c:cat>
          <c:val>
            <c:numRef>
              <c:f>Sheet1!$D$2:$D$5</c:f>
              <c:numCache>
                <c:formatCode>General</c:formatCode>
                <c:ptCount val="4"/>
                <c:pt idx="0">
                  <c:v>41</c:v>
                </c:pt>
                <c:pt idx="1">
                  <c:v>4</c:v>
                </c:pt>
                <c:pt idx="2">
                  <c:v>22</c:v>
                </c:pt>
                <c:pt idx="3">
                  <c:v>14</c:v>
                </c:pt>
              </c:numCache>
            </c:numRef>
          </c:val>
          <c:extLst>
            <c:ext xmlns:c16="http://schemas.microsoft.com/office/drawing/2014/chart" uri="{C3380CC4-5D6E-409C-BE32-E72D297353CC}">
              <c16:uniqueId val="{00000002-725B-4E82-A01B-4F6170DDAD2C}"/>
            </c:ext>
          </c:extLst>
        </c:ser>
        <c:ser>
          <c:idx val="3"/>
          <c:order val="3"/>
          <c:tx>
            <c:strRef>
              <c:f>Sheet1!$E$1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 Whidbey</c:v>
                </c:pt>
                <c:pt idx="1">
                  <c:v>Central Whidbey</c:v>
                </c:pt>
                <c:pt idx="2">
                  <c:v>South Whidbey</c:v>
                </c:pt>
                <c:pt idx="3">
                  <c:v>Camano</c:v>
                </c:pt>
              </c:strCache>
            </c:strRef>
          </c:cat>
          <c:val>
            <c:numRef>
              <c:f>Sheet1!$E$2:$E$5</c:f>
              <c:numCache>
                <c:formatCode>General</c:formatCode>
                <c:ptCount val="4"/>
                <c:pt idx="0">
                  <c:v>48</c:v>
                </c:pt>
                <c:pt idx="1">
                  <c:v>10</c:v>
                </c:pt>
                <c:pt idx="2">
                  <c:v>11</c:v>
                </c:pt>
                <c:pt idx="3">
                  <c:v>10</c:v>
                </c:pt>
              </c:numCache>
            </c:numRef>
          </c:val>
          <c:extLst>
            <c:ext xmlns:c16="http://schemas.microsoft.com/office/drawing/2014/chart" uri="{C3380CC4-5D6E-409C-BE32-E72D297353CC}">
              <c16:uniqueId val="{00000003-725B-4E82-A01B-4F6170DDAD2C}"/>
            </c:ext>
          </c:extLst>
        </c:ser>
        <c:ser>
          <c:idx val="4"/>
          <c:order val="4"/>
          <c:tx>
            <c:strRef>
              <c:f>Sheet1!$F$1</c:f>
              <c:strCache>
                <c:ptCount val="1"/>
                <c:pt idx="0">
                  <c:v>2020</c:v>
                </c:pt>
              </c:strCache>
            </c:strRef>
          </c:tx>
          <c:spPr>
            <a:solidFill>
              <a:srgbClr val="336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 Whidbey</c:v>
                </c:pt>
                <c:pt idx="1">
                  <c:v>Central Whidbey</c:v>
                </c:pt>
                <c:pt idx="2">
                  <c:v>South Whidbey</c:v>
                </c:pt>
                <c:pt idx="3">
                  <c:v>Camano</c:v>
                </c:pt>
              </c:strCache>
            </c:strRef>
          </c:cat>
          <c:val>
            <c:numRef>
              <c:f>Sheet1!$F$2:$F$5</c:f>
              <c:numCache>
                <c:formatCode>General</c:formatCode>
                <c:ptCount val="4"/>
                <c:pt idx="0">
                  <c:v>53</c:v>
                </c:pt>
                <c:pt idx="1">
                  <c:v>4</c:v>
                </c:pt>
                <c:pt idx="2">
                  <c:v>17</c:v>
                </c:pt>
                <c:pt idx="3">
                  <c:v>4</c:v>
                </c:pt>
              </c:numCache>
            </c:numRef>
          </c:val>
          <c:extLst>
            <c:ext xmlns:c16="http://schemas.microsoft.com/office/drawing/2014/chart" uri="{C3380CC4-5D6E-409C-BE32-E72D297353CC}">
              <c16:uniqueId val="{00000004-725B-4E82-A01B-4F6170DDAD2C}"/>
            </c:ext>
          </c:extLst>
        </c:ser>
        <c:dLbls>
          <c:dLblPos val="outEnd"/>
          <c:showLegendKey val="0"/>
          <c:showVal val="1"/>
          <c:showCatName val="0"/>
          <c:showSerName val="0"/>
          <c:showPercent val="0"/>
          <c:showBubbleSize val="0"/>
        </c:dLbls>
        <c:gapWidth val="219"/>
        <c:overlap val="-27"/>
        <c:axId val="343529176"/>
        <c:axId val="343534096"/>
      </c:barChart>
      <c:catAx>
        <c:axId val="34352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43534096"/>
        <c:crosses val="autoZero"/>
        <c:auto val="1"/>
        <c:lblAlgn val="ctr"/>
        <c:lblOffset val="100"/>
        <c:noMultiLvlLbl val="0"/>
      </c:catAx>
      <c:valAx>
        <c:axId val="34353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29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Income Type</c:v>
                </c:pt>
              </c:strCache>
            </c:strRef>
          </c:tx>
          <c:spPr>
            <a:solidFill>
              <a:schemeClr val="tx1">
                <a:lumMod val="75000"/>
                <a:lumOff val="25000"/>
              </a:schemeClr>
            </a:solidFill>
            <a:ln>
              <a:noFill/>
            </a:ln>
            <a:effectLst/>
          </c:spPr>
          <c:cat>
            <c:strRef>
              <c:f>Sheet1!$A$2:$A$8</c:f>
              <c:strCache>
                <c:ptCount val="7"/>
                <c:pt idx="0">
                  <c:v>SSI/SSDI</c:v>
                </c:pt>
                <c:pt idx="1">
                  <c:v>Employment</c:v>
                </c:pt>
                <c:pt idx="2">
                  <c:v>ABD</c:v>
                </c:pt>
                <c:pt idx="3">
                  <c:v>TANF</c:v>
                </c:pt>
                <c:pt idx="4">
                  <c:v>Panhandling</c:v>
                </c:pt>
                <c:pt idx="5">
                  <c:v>UIB</c:v>
                </c:pt>
                <c:pt idx="6">
                  <c:v>Family/Friends</c:v>
                </c:pt>
              </c:strCache>
            </c:strRef>
          </c:cat>
          <c:val>
            <c:numRef>
              <c:f>Sheet1!$B$2:$B$8</c:f>
              <c:numCache>
                <c:formatCode>General</c:formatCode>
                <c:ptCount val="7"/>
                <c:pt idx="0">
                  <c:v>18</c:v>
                </c:pt>
                <c:pt idx="1">
                  <c:v>5</c:v>
                </c:pt>
                <c:pt idx="2">
                  <c:v>2</c:v>
                </c:pt>
                <c:pt idx="3">
                  <c:v>2</c:v>
                </c:pt>
                <c:pt idx="4">
                  <c:v>2</c:v>
                </c:pt>
                <c:pt idx="5">
                  <c:v>1</c:v>
                </c:pt>
                <c:pt idx="6">
                  <c:v>1</c:v>
                </c:pt>
              </c:numCache>
            </c:numRef>
          </c:val>
          <c:extLst>
            <c:ext xmlns:c16="http://schemas.microsoft.com/office/drawing/2014/chart" uri="{C3380CC4-5D6E-409C-BE32-E72D297353CC}">
              <c16:uniqueId val="{00000000-CE38-4087-9EFB-70D186D7B69A}"/>
            </c:ext>
          </c:extLst>
        </c:ser>
        <c:dLbls>
          <c:showLegendKey val="0"/>
          <c:showVal val="0"/>
          <c:showCatName val="0"/>
          <c:showSerName val="0"/>
          <c:showPercent val="0"/>
          <c:showBubbleSize val="0"/>
        </c:dLbls>
        <c:axId val="711704504"/>
        <c:axId val="711707784"/>
      </c:areaChart>
      <c:catAx>
        <c:axId val="711704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711707784"/>
        <c:crosses val="autoZero"/>
        <c:auto val="1"/>
        <c:lblAlgn val="ctr"/>
        <c:lblOffset val="100"/>
        <c:noMultiLvlLbl val="0"/>
      </c:catAx>
      <c:valAx>
        <c:axId val="711707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70450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tx1">
                    <a:lumMod val="90000"/>
                    <a:lumOff val="10000"/>
                  </a:schemeClr>
                </a:solidFill>
                <a:latin typeface="+mn-lt"/>
                <a:ea typeface="+mn-ea"/>
                <a:cs typeface="+mn-cs"/>
              </a:defRPr>
            </a:pPr>
            <a:r>
              <a:rPr lang="en-US" sz="3600" dirty="0" smtClean="0">
                <a:solidFill>
                  <a:schemeClr val="tx1">
                    <a:lumMod val="90000"/>
                    <a:lumOff val="10000"/>
                  </a:schemeClr>
                </a:solidFill>
              </a:rPr>
              <a:t>Disability </a:t>
            </a:r>
          </a:p>
          <a:p>
            <a:pPr>
              <a:defRPr sz="4000">
                <a:solidFill>
                  <a:schemeClr val="tx1">
                    <a:lumMod val="90000"/>
                    <a:lumOff val="10000"/>
                  </a:schemeClr>
                </a:solidFill>
              </a:defRPr>
            </a:pPr>
            <a:r>
              <a:rPr lang="en-US" sz="3600" dirty="0" smtClean="0">
                <a:solidFill>
                  <a:schemeClr val="tx1">
                    <a:lumMod val="90000"/>
                    <a:lumOff val="10000"/>
                  </a:schemeClr>
                </a:solidFill>
              </a:rPr>
              <a:t>Status</a:t>
            </a:r>
            <a:endParaRPr lang="en-US" sz="3600" dirty="0">
              <a:solidFill>
                <a:schemeClr val="tx1">
                  <a:lumMod val="90000"/>
                  <a:lumOff val="10000"/>
                </a:schemeClr>
              </a:solidFill>
            </a:endParaRPr>
          </a:p>
        </c:rich>
      </c:tx>
      <c:layout>
        <c:manualLayout>
          <c:xMode val="edge"/>
          <c:yMode val="edge"/>
          <c:x val="0.27188326156676762"/>
          <c:y val="0.73197884859237905"/>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0.22836350244927026"/>
          <c:y val="0.13048045638249753"/>
          <c:w val="0.49084486773844893"/>
          <c:h val="0.55387173455718375"/>
        </c:manualLayout>
      </c:layout>
      <c:doughnutChart>
        <c:varyColors val="1"/>
        <c:ser>
          <c:idx val="0"/>
          <c:order val="0"/>
          <c:tx>
            <c:strRef>
              <c:f>Sheet1!$B$1</c:f>
              <c:strCache>
                <c:ptCount val="1"/>
                <c:pt idx="0">
                  <c:v>Disabilities</c:v>
                </c:pt>
              </c:strCache>
            </c:strRef>
          </c:tx>
          <c:dPt>
            <c:idx val="0"/>
            <c:bubble3D val="0"/>
            <c:spPr>
              <a:solidFill>
                <a:schemeClr val="tx1">
                  <a:lumMod val="75000"/>
                  <a:lumOff val="2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1FAF-4883-9951-3959724E12A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AF-4883-9951-3959724E12A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CED-4AB3-B506-28460164A963}"/>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Disabled</c:v>
                </c:pt>
                <c:pt idx="1">
                  <c:v>No Disability</c:v>
                </c:pt>
                <c:pt idx="2">
                  <c:v>No Response</c:v>
                </c:pt>
              </c:strCache>
            </c:strRef>
          </c:cat>
          <c:val>
            <c:numRef>
              <c:f>Sheet1!$B$2:$B$4</c:f>
              <c:numCache>
                <c:formatCode>General</c:formatCode>
                <c:ptCount val="3"/>
                <c:pt idx="0">
                  <c:v>50</c:v>
                </c:pt>
                <c:pt idx="1">
                  <c:v>17</c:v>
                </c:pt>
                <c:pt idx="2">
                  <c:v>11</c:v>
                </c:pt>
              </c:numCache>
            </c:numRef>
          </c:val>
          <c:extLst>
            <c:ext xmlns:c16="http://schemas.microsoft.com/office/drawing/2014/chart" uri="{C3380CC4-5D6E-409C-BE32-E72D297353CC}">
              <c16:uniqueId val="{00000000-1FAF-4883-9951-3959724E12A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lumMod val="90000"/>
                    <a:lumOff val="1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90000"/>
                    <a:lumOff val="1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90000"/>
                    <a:lumOff val="10000"/>
                  </a:schemeClr>
                </a:solidFill>
                <a:latin typeface="+mn-lt"/>
                <a:ea typeface="+mn-ea"/>
                <a:cs typeface="+mn-cs"/>
              </a:defRPr>
            </a:pPr>
            <a:endParaRPr lang="en-US"/>
          </a:p>
        </c:txPr>
      </c:legendEntry>
      <c:layout>
        <c:manualLayout>
          <c:xMode val="edge"/>
          <c:yMode val="edge"/>
          <c:x val="8.0415662438266203E-3"/>
          <c:y val="1.1146358617131942E-3"/>
          <c:w val="0.98912826678075438"/>
          <c:h val="0.140579284887555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0.3022</cdr:x>
      <cdr:y>0.04707</cdr:y>
    </cdr:from>
    <cdr:to>
      <cdr:x>0.34981</cdr:x>
      <cdr:y>0.11202</cdr:y>
    </cdr:to>
    <cdr:sp macro="" textlink="">
      <cdr:nvSpPr>
        <cdr:cNvPr id="2" name="TextBox 1"/>
        <cdr:cNvSpPr txBox="1"/>
      </cdr:nvSpPr>
      <cdr:spPr>
        <a:xfrm xmlns:a="http://schemas.openxmlformats.org/drawingml/2006/main">
          <a:off x="3039608" y="189365"/>
          <a:ext cx="478971"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6434"/>
          </a:xfrm>
          <a:prstGeom prst="rect">
            <a:avLst/>
          </a:prstGeom>
        </p:spPr>
        <p:txBody>
          <a:bodyPr vert="horz" lIns="92446" tIns="46223" rIns="92446" bIns="46223" rtlCol="0"/>
          <a:lstStyle>
            <a:lvl1pPr algn="r">
              <a:defRPr sz="1200"/>
            </a:lvl1pPr>
          </a:lstStyle>
          <a:p>
            <a:fld id="{BDC4BAA1-2744-41EF-A945-36CD64656899}" type="datetimeFigureOut">
              <a:rPr lang="en-US" smtClean="0"/>
              <a:t>3/13/2020</a:t>
            </a:fld>
            <a:endParaRPr lang="en-US"/>
          </a:p>
        </p:txBody>
      </p:sp>
      <p:sp>
        <p:nvSpPr>
          <p:cNvPr id="4" name="Footer Placeholder 3"/>
          <p:cNvSpPr>
            <a:spLocks noGrp="1"/>
          </p:cNvSpPr>
          <p:nvPr>
            <p:ph type="ftr" sz="quarter" idx="2"/>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9"/>
            <a:ext cx="2982119" cy="466433"/>
          </a:xfrm>
          <a:prstGeom prst="rect">
            <a:avLst/>
          </a:prstGeom>
        </p:spPr>
        <p:txBody>
          <a:bodyPr vert="horz" lIns="92446" tIns="46223" rIns="92446" bIns="46223" rtlCol="0" anchor="b"/>
          <a:lstStyle>
            <a:lvl1pPr algn="r">
              <a:defRPr sz="1200"/>
            </a:lvl1pPr>
          </a:lstStyle>
          <a:p>
            <a:fld id="{5C0D3672-15E7-493D-ACDF-6830F09F3EB8}" type="slidenum">
              <a:rPr lang="en-US" smtClean="0"/>
              <a:t>‹#›</a:t>
            </a:fld>
            <a:endParaRPr lang="en-US"/>
          </a:p>
        </p:txBody>
      </p:sp>
    </p:spTree>
    <p:extLst>
      <p:ext uri="{BB962C8B-B14F-4D97-AF65-F5344CB8AC3E}">
        <p14:creationId xmlns:p14="http://schemas.microsoft.com/office/powerpoint/2010/main" val="107924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46" tIns="46223" rIns="92446" bIns="46223" rtlCol="0"/>
          <a:lstStyle>
            <a:lvl1pPr algn="r">
              <a:defRPr sz="1200"/>
            </a:lvl1pPr>
          </a:lstStyle>
          <a:p>
            <a:fld id="{4F82CC20-B54D-42B0-A77B-56D8D762BD79}" type="datetimeFigureOut">
              <a:rPr lang="en-US" smtClean="0"/>
              <a:t>3/13/2020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9"/>
            <a:ext cx="2982119" cy="466433"/>
          </a:xfrm>
          <a:prstGeom prst="rect">
            <a:avLst/>
          </a:prstGeom>
        </p:spPr>
        <p:txBody>
          <a:bodyPr vert="horz" lIns="92446" tIns="46223" rIns="92446" bIns="46223" rtlCol="0" anchor="b"/>
          <a:lstStyle>
            <a:lvl1pPr algn="r">
              <a:defRPr sz="1200"/>
            </a:lvl1pPr>
          </a:lstStyle>
          <a:p>
            <a:fld id="{D7A8D81F-8D58-4554-93AC-7B8E03D08844}" type="slidenum">
              <a:rPr lang="en-US" smtClean="0"/>
              <a:t>‹#›</a:t>
            </a:fld>
            <a:endParaRPr lang="en-US"/>
          </a:p>
        </p:txBody>
      </p:sp>
    </p:spTree>
    <p:extLst>
      <p:ext uri="{BB962C8B-B14F-4D97-AF65-F5344CB8AC3E}">
        <p14:creationId xmlns:p14="http://schemas.microsoft.com/office/powerpoint/2010/main" val="247248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a:t>
            </a:fld>
            <a:endParaRPr lang="en-US"/>
          </a:p>
        </p:txBody>
      </p:sp>
    </p:spTree>
    <p:extLst>
      <p:ext uri="{BB962C8B-B14F-4D97-AF65-F5344CB8AC3E}">
        <p14:creationId xmlns:p14="http://schemas.microsoft.com/office/powerpoint/2010/main" val="83829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10</a:t>
            </a:fld>
            <a:endParaRPr lang="en-US"/>
          </a:p>
        </p:txBody>
      </p:sp>
    </p:spTree>
    <p:extLst>
      <p:ext uri="{BB962C8B-B14F-4D97-AF65-F5344CB8AC3E}">
        <p14:creationId xmlns:p14="http://schemas.microsoft.com/office/powerpoint/2010/main" val="158928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8D81F-8D58-4554-93AC-7B8E03D08844}" type="slidenum">
              <a:rPr lang="en-US" smtClean="0"/>
              <a:t>11</a:t>
            </a:fld>
            <a:endParaRPr lang="en-US"/>
          </a:p>
        </p:txBody>
      </p:sp>
    </p:spTree>
    <p:extLst>
      <p:ext uri="{BB962C8B-B14F-4D97-AF65-F5344CB8AC3E}">
        <p14:creationId xmlns:p14="http://schemas.microsoft.com/office/powerpoint/2010/main" val="220260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Disabilities, income, circumstances, household</a:t>
            </a:r>
          </a:p>
          <a:p>
            <a:r>
              <a:rPr lang="en-US" dirty="0" smtClean="0"/>
              <a:t>Leah</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12</a:t>
            </a:fld>
            <a:endParaRPr lang="en-US"/>
          </a:p>
        </p:txBody>
      </p:sp>
    </p:spTree>
    <p:extLst>
      <p:ext uri="{BB962C8B-B14F-4D97-AF65-F5344CB8AC3E}">
        <p14:creationId xmlns:p14="http://schemas.microsoft.com/office/powerpoint/2010/main" val="48627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  3 Sober living facilities, Oxford House each for men and women and one other sober living house.  All located in Oak Harbor.  (Add </a:t>
            </a:r>
            <a:r>
              <a:rPr lang="en-US" baseline="0" dirty="0" err="1" smtClean="0"/>
              <a:t>astericks</a:t>
            </a:r>
            <a:r>
              <a:rPr lang="en-US" baseline="0" dirty="0" smtClean="0"/>
              <a:t> – Oxford House, Assisted living, adult family home)</a:t>
            </a:r>
          </a:p>
          <a:p>
            <a:r>
              <a:rPr lang="en-US" baseline="0" dirty="0" smtClean="0"/>
              <a:t>Different terminology because each facility is set up differently – everything from apartments to a cot</a:t>
            </a:r>
          </a:p>
          <a:p>
            <a:r>
              <a:rPr lang="en-US" baseline="0" dirty="0" smtClean="0"/>
              <a:t>This illustrates the few housing resources we have to work with</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13</a:t>
            </a:fld>
            <a:endParaRPr lang="en-US"/>
          </a:p>
        </p:txBody>
      </p:sp>
    </p:spTree>
    <p:extLst>
      <p:ext uri="{BB962C8B-B14F-4D97-AF65-F5344CB8AC3E}">
        <p14:creationId xmlns:p14="http://schemas.microsoft.com/office/powerpoint/2010/main" val="17322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Joanne</a:t>
            </a:r>
          </a:p>
          <a:p>
            <a:r>
              <a:rPr lang="en-US" dirty="0"/>
              <a:t>TBD</a:t>
            </a:r>
          </a:p>
          <a:p>
            <a:r>
              <a:rPr lang="en-US" dirty="0"/>
              <a:t>Photo by Laura Guido/Whidbey News-Times Dennis Phillips, of Island County Human Services, calls inside an RV to see if anyone is living there as part of the annual Point in Time count. Volunteers tried to get as accurate as a number during the one-day count, required by the federal and state governments</a:t>
            </a:r>
            <a:r>
              <a:rPr lang="en-US" dirty="0" smtClean="0"/>
              <a:t>.</a:t>
            </a:r>
          </a:p>
          <a:p>
            <a:endParaRPr lang="en-US" dirty="0" smtClean="0"/>
          </a:p>
          <a:p>
            <a:r>
              <a:rPr lang="en-US" dirty="0" smtClean="0"/>
              <a:t>We again this year compared our surveys with HSC data</a:t>
            </a:r>
            <a:r>
              <a:rPr lang="en-US" baseline="0" dirty="0" smtClean="0"/>
              <a:t> and a significant number have not come through the HSC.  We know we are not engaging with a certain segment with our homeless population.  We are seeing some better outcomes through our cross program collaboration and over the last year we have gotten 16 people positive housing interventions which could include treatment, sober living, diversion</a:t>
            </a:r>
          </a:p>
          <a:p>
            <a:endParaRPr lang="en-US" baseline="0" dirty="0" smtClean="0"/>
          </a:p>
          <a:p>
            <a:r>
              <a:rPr lang="en-US" baseline="0" dirty="0" smtClean="0"/>
              <a:t>For example, on the day of the PIT met man who came here for job at Nickels brother, got hurt, lost job and became homeless. Very next day we were able to use diversion funds to get him back to his community.  In addition the next morning there were 5 more people in our office looking for solutions.</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14</a:t>
            </a:fld>
            <a:endParaRPr lang="en-US"/>
          </a:p>
        </p:txBody>
      </p:sp>
    </p:spTree>
    <p:extLst>
      <p:ext uri="{BB962C8B-B14F-4D97-AF65-F5344CB8AC3E}">
        <p14:creationId xmlns:p14="http://schemas.microsoft.com/office/powerpoint/2010/main" val="428788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15</a:t>
            </a:fld>
            <a:endParaRPr lang="en-US"/>
          </a:p>
        </p:txBody>
      </p:sp>
    </p:spTree>
    <p:extLst>
      <p:ext uri="{BB962C8B-B14F-4D97-AF65-F5344CB8AC3E}">
        <p14:creationId xmlns:p14="http://schemas.microsoft.com/office/powerpoint/2010/main" val="102877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get bullets for</a:t>
            </a:r>
            <a:r>
              <a:rPr lang="en-US" baseline="0" dirty="0" smtClean="0"/>
              <a:t> that</a:t>
            </a:r>
          </a:p>
          <a:p>
            <a:r>
              <a:rPr lang="en-US" baseline="0" dirty="0" smtClean="0"/>
              <a:t>Joanne</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16</a:t>
            </a:fld>
            <a:endParaRPr lang="en-US"/>
          </a:p>
        </p:txBody>
      </p:sp>
    </p:spTree>
    <p:extLst>
      <p:ext uri="{BB962C8B-B14F-4D97-AF65-F5344CB8AC3E}">
        <p14:creationId xmlns:p14="http://schemas.microsoft.com/office/powerpoint/2010/main" val="1703598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8D81F-8D58-4554-93AC-7B8E03D08844}" type="slidenum">
              <a:rPr lang="en-US" smtClean="0"/>
              <a:t>17</a:t>
            </a:fld>
            <a:endParaRPr lang="en-US"/>
          </a:p>
        </p:txBody>
      </p:sp>
    </p:spTree>
    <p:extLst>
      <p:ext uri="{BB962C8B-B14F-4D97-AF65-F5344CB8AC3E}">
        <p14:creationId xmlns:p14="http://schemas.microsoft.com/office/powerpoint/2010/main" val="4034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18</a:t>
            </a:fld>
            <a:endParaRPr lang="en-US"/>
          </a:p>
        </p:txBody>
      </p:sp>
    </p:spTree>
    <p:extLst>
      <p:ext uri="{BB962C8B-B14F-4D97-AF65-F5344CB8AC3E}">
        <p14:creationId xmlns:p14="http://schemas.microsoft.com/office/powerpoint/2010/main" val="261450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8D81F-8D58-4554-93AC-7B8E03D08844}" type="slidenum">
              <a:rPr lang="en-US" smtClean="0"/>
              <a:t>19</a:t>
            </a:fld>
            <a:endParaRPr lang="en-US"/>
          </a:p>
        </p:txBody>
      </p:sp>
    </p:spTree>
    <p:extLst>
      <p:ext uri="{BB962C8B-B14F-4D97-AF65-F5344CB8AC3E}">
        <p14:creationId xmlns:p14="http://schemas.microsoft.com/office/powerpoint/2010/main" val="81076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2</a:t>
            </a:fld>
            <a:endParaRPr lang="en-US"/>
          </a:p>
        </p:txBody>
      </p:sp>
    </p:spTree>
    <p:extLst>
      <p:ext uri="{BB962C8B-B14F-4D97-AF65-F5344CB8AC3E}">
        <p14:creationId xmlns:p14="http://schemas.microsoft.com/office/powerpoint/2010/main" val="105874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8D81F-8D58-4554-93AC-7B8E03D08844}" type="slidenum">
              <a:rPr lang="en-US" smtClean="0"/>
              <a:t>20</a:t>
            </a:fld>
            <a:endParaRPr lang="en-US"/>
          </a:p>
        </p:txBody>
      </p:sp>
    </p:spTree>
    <p:extLst>
      <p:ext uri="{BB962C8B-B14F-4D97-AF65-F5344CB8AC3E}">
        <p14:creationId xmlns:p14="http://schemas.microsoft.com/office/powerpoint/2010/main" val="985974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Joanne</a:t>
            </a:r>
          </a:p>
          <a:p>
            <a:r>
              <a:rPr lang="en-US" dirty="0" smtClean="0"/>
              <a:t>Keep</a:t>
            </a:r>
          </a:p>
          <a:p>
            <a:r>
              <a:rPr lang="en-US" dirty="0" smtClean="0"/>
              <a:t>Speak to New terminology guidance from commerce broadening who we work with, the expansion</a:t>
            </a:r>
            <a:r>
              <a:rPr lang="en-US" baseline="0" dirty="0" smtClean="0"/>
              <a:t> of the systems bringing together of systems…this being the first slide in the presentation of the five year plan</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21</a:t>
            </a:fld>
            <a:endParaRPr lang="en-US"/>
          </a:p>
        </p:txBody>
      </p:sp>
    </p:spTree>
    <p:extLst>
      <p:ext uri="{BB962C8B-B14F-4D97-AF65-F5344CB8AC3E}">
        <p14:creationId xmlns:p14="http://schemas.microsoft.com/office/powerpoint/2010/main" val="338973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3</a:t>
            </a:fld>
            <a:endParaRPr lang="en-US"/>
          </a:p>
        </p:txBody>
      </p:sp>
    </p:spTree>
    <p:extLst>
      <p:ext uri="{BB962C8B-B14F-4D97-AF65-F5344CB8AC3E}">
        <p14:creationId xmlns:p14="http://schemas.microsoft.com/office/powerpoint/2010/main" val="109129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4</a:t>
            </a:fld>
            <a:endParaRPr lang="en-US"/>
          </a:p>
        </p:txBody>
      </p:sp>
    </p:spTree>
    <p:extLst>
      <p:ext uri="{BB962C8B-B14F-4D97-AF65-F5344CB8AC3E}">
        <p14:creationId xmlns:p14="http://schemas.microsoft.com/office/powerpoint/2010/main" val="106517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overall number down</a:t>
            </a:r>
          </a:p>
          <a:p>
            <a:r>
              <a:rPr lang="en-US" baseline="0" dirty="0" smtClean="0"/>
              <a:t>Last year we had total of 166 and this year we have a total of 143</a:t>
            </a:r>
          </a:p>
          <a:p>
            <a:endParaRPr lang="en-US" baseline="0" dirty="0" smtClean="0"/>
          </a:p>
          <a:p>
            <a:r>
              <a:rPr lang="en-US" baseline="0" dirty="0" smtClean="0"/>
              <a:t>however this decrease is primarily due to </a:t>
            </a:r>
            <a:r>
              <a:rPr lang="en-US" baseline="0" dirty="0" err="1" smtClean="0"/>
              <a:t>to</a:t>
            </a:r>
            <a:r>
              <a:rPr lang="en-US" baseline="0" dirty="0" smtClean="0"/>
              <a:t> decrease in our sheltered number</a:t>
            </a:r>
          </a:p>
          <a:p>
            <a:r>
              <a:rPr lang="en-US" baseline="0" dirty="0" smtClean="0"/>
              <a:t>	Compass Housing ended contract and closed the Cottages and two TH apartments</a:t>
            </a:r>
          </a:p>
          <a:p>
            <a:endParaRPr lang="en-US" baseline="0" dirty="0" smtClean="0"/>
          </a:p>
          <a:p>
            <a:r>
              <a:rPr lang="en-US" baseline="0" dirty="0" smtClean="0"/>
              <a:t>Opened Housing Support Center in August of 2016</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5</a:t>
            </a:fld>
            <a:endParaRPr lang="en-US"/>
          </a:p>
        </p:txBody>
      </p:sp>
    </p:spTree>
    <p:extLst>
      <p:ext uri="{BB962C8B-B14F-4D97-AF65-F5344CB8AC3E}">
        <p14:creationId xmlns:p14="http://schemas.microsoft.com/office/powerpoint/2010/main" val="32965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with this slide</a:t>
            </a:r>
            <a:r>
              <a:rPr lang="en-US" baseline="0" dirty="0" smtClean="0"/>
              <a:t> we are measuring households not individuals.</a:t>
            </a:r>
          </a:p>
          <a:p>
            <a:endParaRPr lang="en-US" baseline="0" dirty="0" smtClean="0"/>
          </a:p>
          <a:p>
            <a:r>
              <a:rPr lang="en-US" baseline="0" dirty="0" smtClean="0"/>
              <a:t>	For unsheltered we had total of 69  households and those were all adult households, no households with children</a:t>
            </a:r>
          </a:p>
          <a:p>
            <a:r>
              <a:rPr lang="en-US" baseline="0" dirty="0" smtClean="0"/>
              <a:t>	62 of those households were single adult households</a:t>
            </a:r>
          </a:p>
          <a:p>
            <a:endParaRPr lang="en-US" baseline="0" dirty="0" smtClean="0"/>
          </a:p>
          <a:p>
            <a:r>
              <a:rPr lang="en-US" baseline="0" dirty="0" smtClean="0"/>
              <a:t>	For our sheltered numbers, you will see 8 families with children, but again the vast majority were adult </a:t>
            </a:r>
            <a:r>
              <a:rPr lang="en-US" baseline="0" dirty="0" err="1" smtClean="0"/>
              <a:t>housholds</a:t>
            </a:r>
            <a:r>
              <a:rPr lang="en-US" baseline="0" dirty="0" smtClean="0"/>
              <a:t> with 38 and of those 38, 35 were singles</a:t>
            </a:r>
            <a:endParaRPr lang="en-US" dirty="0" smtClean="0"/>
          </a:p>
          <a:p>
            <a:endParaRPr lang="en-US" dirty="0" smtClean="0"/>
          </a:p>
          <a:p>
            <a:r>
              <a:rPr lang="en-US" dirty="0" smtClean="0"/>
              <a:t>Data</a:t>
            </a:r>
            <a:r>
              <a:rPr lang="en-US" baseline="0" dirty="0" smtClean="0"/>
              <a:t> shows we are doing very well with households with children</a:t>
            </a:r>
          </a:p>
          <a:p>
            <a:endParaRPr lang="en-US" baseline="0" dirty="0" smtClean="0"/>
          </a:p>
          <a:p>
            <a:r>
              <a:rPr lang="en-US" baseline="0" dirty="0" smtClean="0"/>
              <a:t>	Able to house very quickly or keep them in their existing housing with rental assistance</a:t>
            </a:r>
          </a:p>
          <a:p>
            <a:endParaRPr lang="en-US" baseline="0" dirty="0" smtClean="0"/>
          </a:p>
          <a:p>
            <a:r>
              <a:rPr lang="en-US" baseline="0" dirty="0" smtClean="0"/>
              <a:t>Vast majority of homeless people we are seeing both sheltered and unsheltered are single adults</a:t>
            </a:r>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6</a:t>
            </a:fld>
            <a:endParaRPr lang="en-US"/>
          </a:p>
        </p:txBody>
      </p:sp>
    </p:spTree>
    <p:extLst>
      <p:ext uri="{BB962C8B-B14F-4D97-AF65-F5344CB8AC3E}">
        <p14:creationId xmlns:p14="http://schemas.microsoft.com/office/powerpoint/2010/main" val="244024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a:t>
            </a:r>
            <a:r>
              <a:rPr lang="en-US" baseline="0" dirty="0" smtClean="0"/>
              <a:t> with the demographics, we look at gender</a:t>
            </a:r>
          </a:p>
          <a:p>
            <a:endParaRPr lang="en-US" baseline="0" dirty="0" smtClean="0"/>
          </a:p>
          <a:p>
            <a:r>
              <a:rPr lang="en-US" baseline="0" dirty="0" smtClean="0"/>
              <a:t>For unsheltered – 75% of the people we encountered during PIT were men.</a:t>
            </a:r>
          </a:p>
          <a:p>
            <a:endParaRPr lang="en-US" baseline="0" dirty="0" smtClean="0"/>
          </a:p>
          <a:p>
            <a:r>
              <a:rPr lang="en-US" baseline="0" dirty="0" smtClean="0"/>
              <a:t>For sheltered households it is a closer split, but this is largely a product of what is available.  A large section of our emergency housing options are for women or women and children.</a:t>
            </a:r>
          </a:p>
          <a:p>
            <a:endParaRPr lang="en-US" baseline="0" dirty="0" smtClean="0"/>
          </a:p>
          <a:p>
            <a:r>
              <a:rPr lang="en-US" baseline="0" dirty="0" smtClean="0"/>
              <a:t>Overall, we are seeing mostly single men in need of services.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7</a:t>
            </a:fld>
            <a:endParaRPr lang="en-US"/>
          </a:p>
        </p:txBody>
      </p:sp>
    </p:spTree>
    <p:extLst>
      <p:ext uri="{BB962C8B-B14F-4D97-AF65-F5344CB8AC3E}">
        <p14:creationId xmlns:p14="http://schemas.microsoft.com/office/powerpoint/2010/main" val="297631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now tracking sheltered chronically homeless because we are referring more chronically homeless people to our shelters per recommendations from Commerce to serve the most vulnerable.</a:t>
            </a:r>
          </a:p>
          <a:p>
            <a:endParaRPr lang="en-US" baseline="0" dirty="0" smtClean="0"/>
          </a:p>
          <a:p>
            <a:r>
              <a:rPr lang="en-US" dirty="0" smtClean="0"/>
              <a:t>This year looking at chronically</a:t>
            </a:r>
            <a:r>
              <a:rPr lang="en-US" baseline="0" dirty="0" smtClean="0"/>
              <a:t> homeless numbers for both our unsheltered and sheltered pop.</a:t>
            </a:r>
          </a:p>
          <a:p>
            <a:endParaRPr lang="en-US" baseline="0" dirty="0" smtClean="0"/>
          </a:p>
          <a:p>
            <a:r>
              <a:rPr lang="en-US" dirty="0" smtClean="0"/>
              <a:t>We</a:t>
            </a:r>
            <a:r>
              <a:rPr lang="en-US" baseline="0" dirty="0" smtClean="0"/>
              <a:t> are seeing more people with significant behavioral health issues, physical, SA.</a:t>
            </a:r>
          </a:p>
          <a:p>
            <a:endParaRPr lang="en-US" baseline="0" dirty="0" smtClean="0"/>
          </a:p>
          <a:p>
            <a:r>
              <a:rPr lang="en-US" baseline="0" dirty="0" err="1" smtClean="0"/>
              <a:t>Dept</a:t>
            </a:r>
            <a:r>
              <a:rPr lang="en-US" baseline="0" dirty="0" smtClean="0"/>
              <a:t> of Commerce asking us to serve the most vulnerable and because of that we are sending increasingly complex cases to our partners</a:t>
            </a:r>
          </a:p>
          <a:p>
            <a:endParaRPr lang="en-US" baseline="0" dirty="0" smtClean="0"/>
          </a:p>
          <a:p>
            <a:r>
              <a:rPr lang="en-US" baseline="0" dirty="0" smtClean="0"/>
              <a:t>Concern that they are being asked to do a lot more with people with much large needs and no more resources</a:t>
            </a:r>
          </a:p>
          <a:p>
            <a:endParaRPr lang="en-US" baseline="0" dirty="0" smtClean="0"/>
          </a:p>
        </p:txBody>
      </p:sp>
      <p:sp>
        <p:nvSpPr>
          <p:cNvPr id="4" name="Slide Number Placeholder 3"/>
          <p:cNvSpPr>
            <a:spLocks noGrp="1"/>
          </p:cNvSpPr>
          <p:nvPr>
            <p:ph type="sldNum" sz="quarter" idx="10"/>
          </p:nvPr>
        </p:nvSpPr>
        <p:spPr/>
        <p:txBody>
          <a:bodyPr/>
          <a:lstStyle/>
          <a:p>
            <a:fld id="{D7A8D81F-8D58-4554-93AC-7B8E03D08844}" type="slidenum">
              <a:rPr lang="en-US" smtClean="0"/>
              <a:t>8</a:t>
            </a:fld>
            <a:endParaRPr lang="en-US"/>
          </a:p>
        </p:txBody>
      </p:sp>
    </p:spTree>
    <p:extLst>
      <p:ext uri="{BB962C8B-B14F-4D97-AF65-F5344CB8AC3E}">
        <p14:creationId xmlns:p14="http://schemas.microsoft.com/office/powerpoint/2010/main" val="31419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8D81F-8D58-4554-93AC-7B8E03D08844}" type="slidenum">
              <a:rPr lang="en-US" smtClean="0"/>
              <a:t>9</a:t>
            </a:fld>
            <a:endParaRPr lang="en-US"/>
          </a:p>
        </p:txBody>
      </p:sp>
    </p:spTree>
    <p:extLst>
      <p:ext uri="{BB962C8B-B14F-4D97-AF65-F5344CB8AC3E}">
        <p14:creationId xmlns:p14="http://schemas.microsoft.com/office/powerpoint/2010/main" val="1279132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BB2E-E7FA-4BEC-99F5-2354D3C52F81}"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6D92-4AA1-4D74-9875-B8D3A9E42A7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696" y="220599"/>
            <a:ext cx="1911487" cy="1305497"/>
          </a:xfrm>
          <a:prstGeom prst="rect">
            <a:avLst/>
          </a:prstGeom>
        </p:spPr>
      </p:pic>
    </p:spTree>
    <p:extLst>
      <p:ext uri="{BB962C8B-B14F-4D97-AF65-F5344CB8AC3E}">
        <p14:creationId xmlns:p14="http://schemas.microsoft.com/office/powerpoint/2010/main" val="10153178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BB2E-E7FA-4BEC-99F5-2354D3C52F81}"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371180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BB2E-E7FA-4BEC-99F5-2354D3C52F81}"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283360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BB2E-E7FA-4BEC-99F5-2354D3C52F81}"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107241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51734"/>
            <a:ext cx="12188825" cy="448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BB2E-E7FA-4BEC-99F5-2354D3C52F81}"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6D92-4AA1-4D74-9875-B8D3A9E42A7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9900458" y="347247"/>
            <a:ext cx="1840230" cy="1314450"/>
          </a:xfrm>
          <a:prstGeom prst="rect">
            <a:avLst/>
          </a:prstGeom>
        </p:spPr>
      </p:pic>
    </p:spTree>
    <p:extLst>
      <p:ext uri="{BB962C8B-B14F-4D97-AF65-F5344CB8AC3E}">
        <p14:creationId xmlns:p14="http://schemas.microsoft.com/office/powerpoint/2010/main" val="13116726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BB2E-E7FA-4BEC-99F5-2354D3C52F81}"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204306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BB2E-E7FA-4BEC-99F5-2354D3C52F81}"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412758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BB2E-E7FA-4BEC-99F5-2354D3C52F81}"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357685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BB2E-E7FA-4BEC-99F5-2354D3C52F81}" type="datetimeFigureOut">
              <a:rPr lang="en-US" smtClean="0"/>
              <a:t>3/13/2020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21467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BB2E-E7FA-4BEC-99F5-2354D3C52F81}" type="datetimeFigureOut">
              <a:rPr lang="en-US" smtClean="0"/>
              <a:t>3/13/2020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B66D92-4AA1-4D74-9875-B8D3A9E42A70}" type="slidenum">
              <a:rPr lang="en-US" smtClean="0"/>
              <a:t>‹#›</a:t>
            </a:fld>
            <a:endParaRPr lang="en-US"/>
          </a:p>
        </p:txBody>
      </p:sp>
    </p:spTree>
    <p:extLst>
      <p:ext uri="{BB962C8B-B14F-4D97-AF65-F5344CB8AC3E}">
        <p14:creationId xmlns:p14="http://schemas.microsoft.com/office/powerpoint/2010/main" val="99376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BB2E-E7FA-4BEC-99F5-2354D3C52F81}"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6D92-4AA1-4D74-9875-B8D3A9E42A70}" type="slidenum">
              <a:rPr lang="en-US" smtClean="0"/>
              <a:t>‹#›</a:t>
            </a:fld>
            <a:endParaRPr lang="en-US"/>
          </a:p>
        </p:txBody>
      </p:sp>
    </p:spTree>
    <p:extLst>
      <p:ext uri="{BB962C8B-B14F-4D97-AF65-F5344CB8AC3E}">
        <p14:creationId xmlns:p14="http://schemas.microsoft.com/office/powerpoint/2010/main" val="2385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57801"/>
            <a:ext cx="1218884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20237"/>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3/13/2020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B66D92-4AA1-4D74-9875-B8D3A9E42A7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rgbClr val="46A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72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rgbClr val="1B4965"/>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Housing</a:t>
            </a:r>
            <a:endParaRPr lang="en-US" dirty="0"/>
          </a:p>
        </p:txBody>
      </p:sp>
      <p:sp>
        <p:nvSpPr>
          <p:cNvPr id="3" name="Subtitle 2"/>
          <p:cNvSpPr>
            <a:spLocks noGrp="1"/>
          </p:cNvSpPr>
          <p:nvPr>
            <p:ph type="subTitle" idx="1"/>
          </p:nvPr>
        </p:nvSpPr>
        <p:spPr/>
        <p:txBody>
          <a:bodyPr>
            <a:normAutofit/>
          </a:bodyPr>
          <a:lstStyle/>
          <a:p>
            <a:pPr marL="342900" indent="-342900">
              <a:buClr>
                <a:schemeClr val="accent2"/>
              </a:buClr>
              <a:buFont typeface="Arial" panose="020B0604020202020204" pitchFamily="34" charset="0"/>
              <a:buChar char="•"/>
            </a:pPr>
            <a:r>
              <a:rPr lang="en-US" dirty="0" smtClean="0">
                <a:solidFill>
                  <a:schemeClr val="accent2"/>
                </a:solidFill>
              </a:rPr>
              <a:t>Homelessness</a:t>
            </a:r>
          </a:p>
          <a:p>
            <a:pPr marL="342900" indent="-342900">
              <a:buClr>
                <a:schemeClr val="accent2"/>
              </a:buClr>
              <a:buFont typeface="Arial" panose="020B0604020202020204" pitchFamily="34" charset="0"/>
              <a:buChar char="•"/>
            </a:pPr>
            <a:r>
              <a:rPr lang="en-US" dirty="0" smtClean="0">
                <a:solidFill>
                  <a:schemeClr val="accent2"/>
                </a:solidFill>
              </a:rPr>
              <a:t>Affordable housing</a:t>
            </a:r>
            <a:endParaRPr lang="en-US" dirty="0">
              <a:solidFill>
                <a:schemeClr val="accent2"/>
              </a:solidFill>
            </a:endParaRPr>
          </a:p>
        </p:txBody>
      </p:sp>
      <p:sp>
        <p:nvSpPr>
          <p:cNvPr id="4" name="Date Placeholder 3"/>
          <p:cNvSpPr>
            <a:spLocks noGrp="1"/>
          </p:cNvSpPr>
          <p:nvPr>
            <p:ph type="dt" sz="half" idx="10"/>
          </p:nvPr>
        </p:nvSpPr>
        <p:spPr>
          <a:xfrm>
            <a:off x="9163594" y="6416675"/>
            <a:ext cx="2472271" cy="365125"/>
          </a:xfrm>
        </p:spPr>
        <p:txBody>
          <a:bodyPr/>
          <a:lstStyle/>
          <a:p>
            <a:pPr algn="r"/>
            <a:r>
              <a:rPr lang="en-US" sz="1600" dirty="0" smtClean="0"/>
              <a:t>March 11, 2020</a:t>
            </a:r>
            <a:endParaRPr lang="en-US" sz="1600" dirty="0"/>
          </a:p>
        </p:txBody>
      </p:sp>
    </p:spTree>
    <p:extLst>
      <p:ext uri="{BB962C8B-B14F-4D97-AF65-F5344CB8AC3E}">
        <p14:creationId xmlns:p14="http://schemas.microsoft.com/office/powerpoint/2010/main" val="79783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9" y="594359"/>
            <a:ext cx="3407227" cy="2286000"/>
          </a:xfrm>
        </p:spPr>
        <p:txBody>
          <a:bodyPr/>
          <a:lstStyle/>
          <a:p>
            <a:r>
              <a:rPr lang="en-US" dirty="0" smtClean="0"/>
              <a:t>Unsheltered County Distribution Map</a:t>
            </a:r>
            <a:endParaRPr lang="en-US" dirty="0"/>
          </a:p>
        </p:txBody>
      </p:sp>
      <p:sp>
        <p:nvSpPr>
          <p:cNvPr id="6" name="Text Placeholder 5"/>
          <p:cNvSpPr>
            <a:spLocks noGrp="1"/>
          </p:cNvSpPr>
          <p:nvPr>
            <p:ph type="body" sz="half" idx="2"/>
          </p:nvPr>
        </p:nvSpPr>
        <p:spPr>
          <a:xfrm>
            <a:off x="359229" y="2926080"/>
            <a:ext cx="3407227" cy="3379124"/>
          </a:xfrm>
        </p:spPr>
        <p:txBody>
          <a:bodyPr>
            <a:normAutofit/>
          </a:bodyPr>
          <a:lstStyle/>
          <a:p>
            <a:r>
              <a:rPr lang="en-US" sz="3000" dirty="0" smtClean="0"/>
              <a:t>2020 Homeless Point In Time Count </a:t>
            </a:r>
            <a:endParaRPr lang="en-US" sz="3000"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7331" t="9437" r="29044"/>
          <a:stretch/>
        </p:blipFill>
        <p:spPr>
          <a:xfrm>
            <a:off x="5588698" y="293915"/>
            <a:ext cx="5090197" cy="6215662"/>
          </a:xfrm>
          <a:prstGeom prst="rect">
            <a:avLst/>
          </a:prstGeom>
        </p:spPr>
      </p:pic>
    </p:spTree>
    <p:extLst>
      <p:ext uri="{BB962C8B-B14F-4D97-AF65-F5344CB8AC3E}">
        <p14:creationId xmlns:p14="http://schemas.microsoft.com/office/powerpoint/2010/main" val="409603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Unsheltered </a:t>
            </a:r>
            <a:br>
              <a:rPr lang="en-US" dirty="0" smtClean="0"/>
            </a:br>
            <a:r>
              <a:rPr lang="en-US" dirty="0" smtClean="0"/>
              <a:t>Regional 5 Year Comparison</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408785552"/>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287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Unsheltered</a:t>
            </a:r>
            <a:br>
              <a:rPr lang="en-US" dirty="0" smtClean="0"/>
            </a:br>
            <a:r>
              <a:rPr lang="en-US" dirty="0" smtClean="0"/>
              <a:t>Income and Disability</a:t>
            </a:r>
            <a:endParaRPr lang="en-US"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4021705574"/>
              </p:ext>
            </p:extLst>
          </p:nvPr>
        </p:nvGraphicFramePr>
        <p:xfrm>
          <a:off x="750919" y="3164892"/>
          <a:ext cx="6282928" cy="2902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2163486382"/>
              </p:ext>
            </p:extLst>
          </p:nvPr>
        </p:nvGraphicFramePr>
        <p:xfrm>
          <a:off x="7104185" y="1884228"/>
          <a:ext cx="4571999" cy="4010135"/>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p:cNvSpPr/>
          <p:nvPr/>
        </p:nvSpPr>
        <p:spPr>
          <a:xfrm>
            <a:off x="742915" y="1777611"/>
            <a:ext cx="1789272"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42%</a:t>
            </a:r>
            <a:endParaRPr lang="en-US" sz="6600" b="1" dirty="0">
              <a:ln/>
              <a:solidFill>
                <a:schemeClr val="accent3"/>
              </a:solidFill>
            </a:endParaRPr>
          </a:p>
        </p:txBody>
      </p:sp>
      <p:sp>
        <p:nvSpPr>
          <p:cNvPr id="25" name="TextBox 24"/>
          <p:cNvSpPr txBox="1"/>
          <p:nvPr/>
        </p:nvSpPr>
        <p:spPr>
          <a:xfrm>
            <a:off x="2532187" y="1805120"/>
            <a:ext cx="4431321" cy="1200329"/>
          </a:xfrm>
          <a:prstGeom prst="rect">
            <a:avLst/>
          </a:prstGeom>
          <a:noFill/>
        </p:spPr>
        <p:txBody>
          <a:bodyPr wrap="square" rtlCol="0">
            <a:spAutoFit/>
          </a:bodyPr>
          <a:lstStyle/>
          <a:p>
            <a:r>
              <a:rPr lang="en-US" sz="2400" dirty="0" smtClean="0"/>
              <a:t>Of unsheltered individuals reported having a source of income</a:t>
            </a:r>
            <a:endParaRPr lang="en-US" sz="2400" dirty="0"/>
          </a:p>
        </p:txBody>
      </p:sp>
    </p:spTree>
    <p:extLst>
      <p:ext uri="{BB962C8B-B14F-4D97-AF65-F5344CB8AC3E}">
        <p14:creationId xmlns:p14="http://schemas.microsoft.com/office/powerpoint/2010/main" val="2167273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and Temporary Housing Stock</a:t>
            </a:r>
            <a:endParaRPr lang="en-US" dirty="0"/>
          </a:p>
        </p:txBody>
      </p:sp>
      <p:sp>
        <p:nvSpPr>
          <p:cNvPr id="4" name="Text Placeholder 3"/>
          <p:cNvSpPr>
            <a:spLocks noGrp="1"/>
          </p:cNvSpPr>
          <p:nvPr>
            <p:ph type="body" sz="half" idx="2"/>
          </p:nvPr>
        </p:nvSpPr>
        <p:spPr/>
        <p:txBody>
          <a:bodyPr>
            <a:normAutofit/>
          </a:bodyPr>
          <a:lstStyle/>
          <a:p>
            <a:r>
              <a:rPr lang="en-US" sz="4000" dirty="0" smtClean="0"/>
              <a:t>Partner Organizations </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104757886"/>
              </p:ext>
            </p:extLst>
          </p:nvPr>
        </p:nvGraphicFramePr>
        <p:xfrm>
          <a:off x="4381586" y="582203"/>
          <a:ext cx="7561849" cy="4920742"/>
        </p:xfrm>
        <a:graphic>
          <a:graphicData uri="http://schemas.openxmlformats.org/drawingml/2006/table">
            <a:tbl>
              <a:tblPr firstRow="1" firstCol="1" bandRow="1">
                <a:tableStyleId>{D7AC3CCA-C797-4891-BE02-D94E43425B78}</a:tableStyleId>
              </a:tblPr>
              <a:tblGrid>
                <a:gridCol w="2190816">
                  <a:extLst>
                    <a:ext uri="{9D8B030D-6E8A-4147-A177-3AD203B41FA5}">
                      <a16:colId xmlns:a16="http://schemas.microsoft.com/office/drawing/2014/main" val="2578653171"/>
                    </a:ext>
                  </a:extLst>
                </a:gridCol>
                <a:gridCol w="1696116">
                  <a:extLst>
                    <a:ext uri="{9D8B030D-6E8A-4147-A177-3AD203B41FA5}">
                      <a16:colId xmlns:a16="http://schemas.microsoft.com/office/drawing/2014/main" val="3207629510"/>
                    </a:ext>
                  </a:extLst>
                </a:gridCol>
                <a:gridCol w="1766787">
                  <a:extLst>
                    <a:ext uri="{9D8B030D-6E8A-4147-A177-3AD203B41FA5}">
                      <a16:colId xmlns:a16="http://schemas.microsoft.com/office/drawing/2014/main" val="556645032"/>
                    </a:ext>
                  </a:extLst>
                </a:gridCol>
                <a:gridCol w="1908130">
                  <a:extLst>
                    <a:ext uri="{9D8B030D-6E8A-4147-A177-3AD203B41FA5}">
                      <a16:colId xmlns:a16="http://schemas.microsoft.com/office/drawing/2014/main" val="141759043"/>
                    </a:ext>
                  </a:extLst>
                </a:gridCol>
              </a:tblGrid>
              <a:tr h="493625">
                <a:tc>
                  <a:txBody>
                    <a:bodyPr/>
                    <a:lstStyle/>
                    <a:p>
                      <a:pPr marL="0" marR="0" algn="ctr">
                        <a:lnSpc>
                          <a:spcPct val="100000"/>
                        </a:lnSpc>
                        <a:spcBef>
                          <a:spcPts val="0"/>
                        </a:spcBef>
                        <a:spcAft>
                          <a:spcPts val="0"/>
                        </a:spcAft>
                      </a:pPr>
                      <a:r>
                        <a:rPr lang="en-US" sz="2400" dirty="0">
                          <a:solidFill>
                            <a:schemeClr val="bg2"/>
                          </a:solidFill>
                          <a:effectLst/>
                        </a:rPr>
                        <a:t>Organizations</a:t>
                      </a:r>
                      <a:endParaRPr lang="en-US" sz="2400" b="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91440" marB="91440">
                    <a:solidFill>
                      <a:schemeClr val="accent5">
                        <a:lumMod val="50000"/>
                      </a:schemeClr>
                    </a:solidFill>
                  </a:tcPr>
                </a:tc>
                <a:tc>
                  <a:txBody>
                    <a:bodyPr/>
                    <a:lstStyle/>
                    <a:p>
                      <a:pPr marL="0" marR="0" algn="ctr">
                        <a:lnSpc>
                          <a:spcPct val="106000"/>
                        </a:lnSpc>
                        <a:spcBef>
                          <a:spcPts val="0"/>
                        </a:spcBef>
                        <a:spcAft>
                          <a:spcPts val="0"/>
                        </a:spcAft>
                      </a:pPr>
                      <a:r>
                        <a:rPr lang="en-US" sz="2400" dirty="0">
                          <a:solidFill>
                            <a:schemeClr val="bg2"/>
                          </a:solidFill>
                          <a:effectLst/>
                        </a:rPr>
                        <a:t>Emergency </a:t>
                      </a:r>
                      <a:r>
                        <a:rPr lang="en-US" sz="2400" dirty="0" smtClean="0">
                          <a:solidFill>
                            <a:schemeClr val="bg2"/>
                          </a:solidFill>
                          <a:effectLst/>
                        </a:rPr>
                        <a:t>Shelter</a:t>
                      </a:r>
                      <a:endParaRPr lang="en-US" sz="2400" b="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91440" marB="91440">
                    <a:solidFill>
                      <a:schemeClr val="accent5">
                        <a:lumMod val="50000"/>
                      </a:schemeClr>
                    </a:solidFill>
                  </a:tcPr>
                </a:tc>
                <a:tc>
                  <a:txBody>
                    <a:bodyPr/>
                    <a:lstStyle/>
                    <a:p>
                      <a:pPr marL="0" marR="0" algn="ctr">
                        <a:lnSpc>
                          <a:spcPct val="106000"/>
                        </a:lnSpc>
                        <a:spcBef>
                          <a:spcPts val="0"/>
                        </a:spcBef>
                        <a:spcAft>
                          <a:spcPts val="0"/>
                        </a:spcAft>
                      </a:pPr>
                      <a:r>
                        <a:rPr lang="en-US" sz="2400" dirty="0">
                          <a:solidFill>
                            <a:schemeClr val="bg2"/>
                          </a:solidFill>
                          <a:effectLst/>
                        </a:rPr>
                        <a:t>Transitional Housing</a:t>
                      </a:r>
                      <a:endParaRPr lang="en-US" sz="2400" b="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91440" marB="91440">
                    <a:solidFill>
                      <a:schemeClr val="accent5">
                        <a:lumMod val="50000"/>
                      </a:schemeClr>
                    </a:solidFill>
                  </a:tcPr>
                </a:tc>
                <a:tc>
                  <a:txBody>
                    <a:bodyPr/>
                    <a:lstStyle/>
                    <a:p>
                      <a:pPr marL="0" marR="0" algn="ctr">
                        <a:lnSpc>
                          <a:spcPct val="106000"/>
                        </a:lnSpc>
                        <a:spcBef>
                          <a:spcPts val="0"/>
                        </a:spcBef>
                        <a:spcAft>
                          <a:spcPts val="0"/>
                        </a:spcAft>
                      </a:pPr>
                      <a:r>
                        <a:rPr lang="en-US" sz="2400" dirty="0">
                          <a:solidFill>
                            <a:schemeClr val="bg2"/>
                          </a:solidFill>
                          <a:effectLst/>
                        </a:rPr>
                        <a:t>Night to Night Shelter</a:t>
                      </a:r>
                      <a:endParaRPr lang="en-US" sz="2400" b="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91440" marB="91440">
                    <a:solidFill>
                      <a:schemeClr val="accent5">
                        <a:lumMod val="50000"/>
                      </a:schemeClr>
                    </a:solidFill>
                  </a:tcPr>
                </a:tc>
                <a:extLst>
                  <a:ext uri="{0D108BD9-81ED-4DB2-BD59-A6C34878D82A}">
                    <a16:rowId xmlns:a16="http://schemas.microsoft.com/office/drawing/2014/main" val="3824872866"/>
                  </a:ext>
                </a:extLst>
              </a:tr>
              <a:tr h="493625">
                <a:tc>
                  <a:txBody>
                    <a:bodyPr/>
                    <a:lstStyle/>
                    <a:p>
                      <a:pPr marL="0" marR="0" algn="ctr">
                        <a:lnSpc>
                          <a:spcPct val="100000"/>
                        </a:lnSpc>
                        <a:spcBef>
                          <a:spcPts val="0"/>
                        </a:spcBef>
                        <a:spcAft>
                          <a:spcPts val="0"/>
                        </a:spcAft>
                      </a:pPr>
                      <a:r>
                        <a:rPr lang="en-US" sz="2000" dirty="0" smtClean="0">
                          <a:effectLst/>
                        </a:rPr>
                        <a:t>CADA</a:t>
                      </a:r>
                    </a:p>
                    <a:p>
                      <a:pPr marL="0" marR="0" algn="ctr">
                        <a:lnSpc>
                          <a:spcPct val="100000"/>
                        </a:lnSpc>
                        <a:spcBef>
                          <a:spcPts val="0"/>
                        </a:spcBef>
                        <a:spcAft>
                          <a:spcPts val="0"/>
                        </a:spcAft>
                      </a:pP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3 units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4 units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smtClean="0">
                          <a:effectLst/>
                        </a:rPr>
                        <a:t>-</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3020923886"/>
                  </a:ext>
                </a:extLst>
              </a:tr>
              <a:tr h="493625">
                <a:tc>
                  <a:txBody>
                    <a:bodyPr/>
                    <a:lstStyle/>
                    <a:p>
                      <a:pPr marL="0" marR="0" algn="ctr">
                        <a:lnSpc>
                          <a:spcPct val="100000"/>
                        </a:lnSpc>
                        <a:spcBef>
                          <a:spcPts val="0"/>
                        </a:spcBef>
                        <a:spcAft>
                          <a:spcPts val="0"/>
                        </a:spcAft>
                      </a:pPr>
                      <a:r>
                        <a:rPr lang="en-US" sz="2000" dirty="0">
                          <a:effectLst/>
                        </a:rPr>
                        <a:t>Opportunity Council</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5 units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4 units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smtClean="0">
                          <a:effectLst/>
                        </a:rPr>
                        <a:t>-</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553780192"/>
                  </a:ext>
                </a:extLst>
              </a:tr>
              <a:tr h="493625">
                <a:tc>
                  <a:txBody>
                    <a:bodyPr/>
                    <a:lstStyle/>
                    <a:p>
                      <a:pPr marL="0" marR="0" algn="ctr">
                        <a:lnSpc>
                          <a:spcPct val="100000"/>
                        </a:lnSpc>
                        <a:spcBef>
                          <a:spcPts val="0"/>
                        </a:spcBef>
                        <a:spcAft>
                          <a:spcPts val="0"/>
                        </a:spcAft>
                      </a:pPr>
                      <a:r>
                        <a:rPr lang="en-US" sz="2000" dirty="0">
                          <a:effectLst/>
                        </a:rPr>
                        <a:t>Ryan’s House for Youth</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12 beds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16 beds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smtClean="0">
                          <a:effectLst/>
                        </a:rPr>
                        <a:t>-</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529152536"/>
                  </a:ext>
                </a:extLst>
              </a:tr>
              <a:tr h="744267">
                <a:tc>
                  <a:txBody>
                    <a:bodyPr/>
                    <a:lstStyle/>
                    <a:p>
                      <a:pPr marL="0" marR="0" algn="ctr">
                        <a:lnSpc>
                          <a:spcPct val="100000"/>
                        </a:lnSpc>
                        <a:spcBef>
                          <a:spcPts val="0"/>
                        </a:spcBef>
                        <a:spcAft>
                          <a:spcPts val="0"/>
                        </a:spcAft>
                      </a:pPr>
                      <a:r>
                        <a:rPr lang="en-US" sz="2000" dirty="0" smtClean="0">
                          <a:effectLst/>
                        </a:rPr>
                        <a:t>Whidbey Homeless </a:t>
                      </a:r>
                      <a:r>
                        <a:rPr lang="en-US" sz="2000" dirty="0">
                          <a:effectLst/>
                        </a:rPr>
                        <a:t>Coalition</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4 </a:t>
                      </a:r>
                      <a:r>
                        <a:rPr lang="en-US" sz="2000" dirty="0" smtClean="0">
                          <a:effectLst/>
                        </a:rPr>
                        <a:t>rooms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smtClean="0">
                          <a:effectLst/>
                        </a:rPr>
                        <a:t>-</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30 beds</a:t>
                      </a:r>
                      <a:endParaRPr lang="en-US" sz="2000" b="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4132911163"/>
                  </a:ext>
                </a:extLst>
              </a:tr>
              <a:tr h="493625">
                <a:tc>
                  <a:txBody>
                    <a:bodyPr/>
                    <a:lstStyle/>
                    <a:p>
                      <a:pPr marL="0" marR="0" algn="ctr">
                        <a:lnSpc>
                          <a:spcPct val="100000"/>
                        </a:lnSpc>
                        <a:spcBef>
                          <a:spcPts val="0"/>
                        </a:spcBef>
                        <a:spcAft>
                          <a:spcPts val="0"/>
                        </a:spcAft>
                      </a:pPr>
                      <a:r>
                        <a:rPr lang="en-US" sz="2000" dirty="0" smtClean="0">
                          <a:effectLst/>
                        </a:rPr>
                        <a:t>Supportive Housing</a:t>
                      </a:r>
                      <a:endParaRPr lang="en-US" sz="20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a:t>
                      </a:r>
                      <a:endParaRPr lang="en-US" sz="2000" b="0" dirty="0" smtClean="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a:t>
                      </a:r>
                      <a:endParaRPr lang="en-US" sz="2000" b="0" dirty="0" smtClean="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gn="ctr">
                        <a:lnSpc>
                          <a:spcPct val="106000"/>
                        </a:lnSpc>
                        <a:spcBef>
                          <a:spcPts val="0"/>
                        </a:spcBef>
                        <a:spcAft>
                          <a:spcPts val="0"/>
                        </a:spcAft>
                      </a:pPr>
                      <a:r>
                        <a:rPr lang="en-US" sz="2000" dirty="0">
                          <a:effectLst/>
                        </a:rPr>
                        <a:t>-</a:t>
                      </a:r>
                      <a:endParaRPr lang="en-US" sz="2000" b="0" dirty="0" smtClean="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766714553"/>
                  </a:ext>
                </a:extLst>
              </a:tr>
            </a:tbl>
          </a:graphicData>
        </a:graphic>
      </p:graphicFrame>
      <p:sp>
        <p:nvSpPr>
          <p:cNvPr id="3" name="TextBox 2"/>
          <p:cNvSpPr txBox="1"/>
          <p:nvPr/>
        </p:nvSpPr>
        <p:spPr>
          <a:xfrm>
            <a:off x="4381586" y="5715000"/>
            <a:ext cx="7561849" cy="923330"/>
          </a:xfrm>
          <a:prstGeom prst="rect">
            <a:avLst/>
          </a:prstGeom>
          <a:noFill/>
        </p:spPr>
        <p:txBody>
          <a:bodyPr wrap="square" rtlCol="0">
            <a:spAutoFit/>
          </a:bodyPr>
          <a:lstStyle/>
          <a:p>
            <a:r>
              <a:rPr lang="en-US" dirty="0" smtClean="0"/>
              <a:t>Note:  Outside of our contracted partners, we also work with Oxford Houses, Sober Living Facilities, Assisted Living Facilities, Adult Family Homes and Diversion. </a:t>
            </a:r>
            <a:endParaRPr lang="en-US" dirty="0"/>
          </a:p>
        </p:txBody>
      </p:sp>
    </p:spTree>
    <p:extLst>
      <p:ext uri="{BB962C8B-B14F-4D97-AF65-F5344CB8AC3E}">
        <p14:creationId xmlns:p14="http://schemas.microsoft.com/office/powerpoint/2010/main" val="325251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program Collaboration</a:t>
            </a:r>
            <a:endParaRPr lang="en-US" dirty="0"/>
          </a:p>
        </p:txBody>
      </p:sp>
      <p:grpSp>
        <p:nvGrpSpPr>
          <p:cNvPr id="5" name="Group 4"/>
          <p:cNvGrpSpPr/>
          <p:nvPr/>
        </p:nvGrpSpPr>
        <p:grpSpPr>
          <a:xfrm>
            <a:off x="1206046" y="4394231"/>
            <a:ext cx="5100639" cy="1457934"/>
            <a:chOff x="1768471" y="2349101"/>
            <a:chExt cx="5100639" cy="1457934"/>
          </a:xfrm>
        </p:grpSpPr>
        <p:sp>
          <p:nvSpPr>
            <p:cNvPr id="6" name="TextBox 86">
              <a:extLst/>
            </p:cNvPr>
            <p:cNvSpPr txBox="1"/>
            <p:nvPr/>
          </p:nvSpPr>
          <p:spPr>
            <a:xfrm>
              <a:off x="2666708" y="2430430"/>
              <a:ext cx="4202402" cy="615553"/>
            </a:xfrm>
            <a:prstGeom prst="rect">
              <a:avLst/>
            </a:prstGeom>
            <a:noFill/>
          </p:spPr>
          <p:txBody>
            <a:bodyPr wrap="square" lIns="0" tIns="0" rIns="0" bIns="0">
              <a:spAutoFit/>
            </a:bodyPr>
            <a:lstStyle>
              <a:defPPr>
                <a:defRPr lang="fr-FR"/>
              </a:defPPr>
              <a:lvl1pPr marL="0" algn="l" defTabSz="989167" rtl="0" eaLnBrk="1" latinLnBrk="0" hangingPunct="1">
                <a:defRPr sz="1900" kern="1200">
                  <a:solidFill>
                    <a:schemeClr val="tx1"/>
                  </a:solidFill>
                  <a:latin typeface="+mn-lt"/>
                  <a:ea typeface="+mn-ea"/>
                  <a:cs typeface="+mn-cs"/>
                </a:defRPr>
              </a:lvl1pPr>
              <a:lvl2pPr marL="494583" algn="l" defTabSz="989167" rtl="0" eaLnBrk="1" latinLnBrk="0" hangingPunct="1">
                <a:defRPr sz="1900" kern="1200">
                  <a:solidFill>
                    <a:schemeClr val="tx1"/>
                  </a:solidFill>
                  <a:latin typeface="+mn-lt"/>
                  <a:ea typeface="+mn-ea"/>
                  <a:cs typeface="+mn-cs"/>
                </a:defRPr>
              </a:lvl2pPr>
              <a:lvl3pPr marL="989167" algn="l" defTabSz="989167" rtl="0" eaLnBrk="1" latinLnBrk="0" hangingPunct="1">
                <a:defRPr sz="1900" kern="1200">
                  <a:solidFill>
                    <a:schemeClr val="tx1"/>
                  </a:solidFill>
                  <a:latin typeface="+mn-lt"/>
                  <a:ea typeface="+mn-ea"/>
                  <a:cs typeface="+mn-cs"/>
                </a:defRPr>
              </a:lvl3pPr>
              <a:lvl4pPr marL="1483750" algn="l" defTabSz="989167" rtl="0" eaLnBrk="1" latinLnBrk="0" hangingPunct="1">
                <a:defRPr sz="1900" kern="1200">
                  <a:solidFill>
                    <a:schemeClr val="tx1"/>
                  </a:solidFill>
                  <a:latin typeface="+mn-lt"/>
                  <a:ea typeface="+mn-ea"/>
                  <a:cs typeface="+mn-cs"/>
                </a:defRPr>
              </a:lvl4pPr>
              <a:lvl5pPr marL="1978333" algn="l" defTabSz="989167" rtl="0" eaLnBrk="1" latinLnBrk="0" hangingPunct="1">
                <a:defRPr sz="1900" kern="1200">
                  <a:solidFill>
                    <a:schemeClr val="tx1"/>
                  </a:solidFill>
                  <a:latin typeface="+mn-lt"/>
                  <a:ea typeface="+mn-ea"/>
                  <a:cs typeface="+mn-cs"/>
                </a:defRPr>
              </a:lvl5pPr>
              <a:lvl6pPr marL="2472916" algn="l" defTabSz="989167" rtl="0" eaLnBrk="1" latinLnBrk="0" hangingPunct="1">
                <a:defRPr sz="1900" kern="1200">
                  <a:solidFill>
                    <a:schemeClr val="tx1"/>
                  </a:solidFill>
                  <a:latin typeface="+mn-lt"/>
                  <a:ea typeface="+mn-ea"/>
                  <a:cs typeface="+mn-cs"/>
                </a:defRPr>
              </a:lvl6pPr>
              <a:lvl7pPr marL="2967499" algn="l" defTabSz="989167" rtl="0" eaLnBrk="1" latinLnBrk="0" hangingPunct="1">
                <a:defRPr sz="1900" kern="1200">
                  <a:solidFill>
                    <a:schemeClr val="tx1"/>
                  </a:solidFill>
                  <a:latin typeface="+mn-lt"/>
                  <a:ea typeface="+mn-ea"/>
                  <a:cs typeface="+mn-cs"/>
                </a:defRPr>
              </a:lvl7pPr>
              <a:lvl8pPr marL="3462083" algn="l" defTabSz="989167" rtl="0" eaLnBrk="1" latinLnBrk="0" hangingPunct="1">
                <a:defRPr sz="1900" kern="1200">
                  <a:solidFill>
                    <a:schemeClr val="tx1"/>
                  </a:solidFill>
                  <a:latin typeface="+mn-lt"/>
                  <a:ea typeface="+mn-ea"/>
                  <a:cs typeface="+mn-cs"/>
                </a:defRPr>
              </a:lvl8pPr>
              <a:lvl9pPr marL="3956666" algn="l" defTabSz="989167" rtl="0" eaLnBrk="1" latinLnBrk="0" hangingPunct="1">
                <a:defRPr sz="1900" kern="1200">
                  <a:solidFill>
                    <a:schemeClr val="tx1"/>
                  </a:solidFill>
                  <a:latin typeface="+mn-lt"/>
                  <a:ea typeface="+mn-ea"/>
                  <a:cs typeface="+mn-cs"/>
                </a:defRPr>
              </a:lvl9pPr>
            </a:lstStyle>
            <a:p>
              <a:pPr>
                <a:defRPr/>
              </a:pPr>
              <a:r>
                <a:rPr lang="en-US" sz="2000" b="1" dirty="0" smtClean="0">
                  <a:solidFill>
                    <a:schemeClr val="accent6">
                      <a:lumMod val="10000"/>
                    </a:schemeClr>
                  </a:solidFill>
                </a:rPr>
                <a:t>Requested Referrals for Housing Assistance</a:t>
              </a:r>
              <a:endParaRPr lang="en-US" sz="2000" b="1" dirty="0">
                <a:solidFill>
                  <a:schemeClr val="bg1">
                    <a:lumMod val="50000"/>
                  </a:schemeClr>
                </a:solidFill>
              </a:endParaRPr>
            </a:p>
          </p:txBody>
        </p:sp>
        <p:grpSp>
          <p:nvGrpSpPr>
            <p:cNvPr id="7" name="Group 6"/>
            <p:cNvGrpSpPr/>
            <p:nvPr/>
          </p:nvGrpSpPr>
          <p:grpSpPr>
            <a:xfrm>
              <a:off x="1768471" y="2349101"/>
              <a:ext cx="778215" cy="778215"/>
              <a:chOff x="6891495" y="4510589"/>
              <a:chExt cx="778215" cy="778215"/>
            </a:xfrm>
          </p:grpSpPr>
          <p:sp>
            <p:nvSpPr>
              <p:cNvPr id="9" name="Rounded Rectangle 8"/>
              <p:cNvSpPr/>
              <p:nvPr/>
            </p:nvSpPr>
            <p:spPr>
              <a:xfrm>
                <a:off x="6891495" y="4510589"/>
                <a:ext cx="778215" cy="778215"/>
              </a:xfrm>
              <a:prstGeom prst="round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6">
                <a:extLst/>
              </p:cNvPr>
              <p:cNvSpPr txBox="1"/>
              <p:nvPr/>
            </p:nvSpPr>
            <p:spPr>
              <a:xfrm>
                <a:off x="6974492" y="4591918"/>
                <a:ext cx="695218" cy="615553"/>
              </a:xfrm>
              <a:prstGeom prst="rect">
                <a:avLst/>
              </a:prstGeom>
              <a:noFill/>
            </p:spPr>
            <p:txBody>
              <a:bodyPr wrap="square" lIns="0" tIns="0" rIns="0" bIns="0">
                <a:spAutoFit/>
              </a:bodyPr>
              <a:lstStyle>
                <a:defPPr>
                  <a:defRPr lang="fr-FR"/>
                </a:defPPr>
                <a:lvl1pPr marL="0" algn="l" defTabSz="989167" rtl="0" eaLnBrk="1" latinLnBrk="0" hangingPunct="1">
                  <a:defRPr sz="1900" kern="1200">
                    <a:solidFill>
                      <a:schemeClr val="tx1"/>
                    </a:solidFill>
                    <a:latin typeface="+mn-lt"/>
                    <a:ea typeface="+mn-ea"/>
                    <a:cs typeface="+mn-cs"/>
                  </a:defRPr>
                </a:lvl1pPr>
                <a:lvl2pPr marL="494583" algn="l" defTabSz="989167" rtl="0" eaLnBrk="1" latinLnBrk="0" hangingPunct="1">
                  <a:defRPr sz="1900" kern="1200">
                    <a:solidFill>
                      <a:schemeClr val="tx1"/>
                    </a:solidFill>
                    <a:latin typeface="+mn-lt"/>
                    <a:ea typeface="+mn-ea"/>
                    <a:cs typeface="+mn-cs"/>
                  </a:defRPr>
                </a:lvl2pPr>
                <a:lvl3pPr marL="989167" algn="l" defTabSz="989167" rtl="0" eaLnBrk="1" latinLnBrk="0" hangingPunct="1">
                  <a:defRPr sz="1900" kern="1200">
                    <a:solidFill>
                      <a:schemeClr val="tx1"/>
                    </a:solidFill>
                    <a:latin typeface="+mn-lt"/>
                    <a:ea typeface="+mn-ea"/>
                    <a:cs typeface="+mn-cs"/>
                  </a:defRPr>
                </a:lvl3pPr>
                <a:lvl4pPr marL="1483750" algn="l" defTabSz="989167" rtl="0" eaLnBrk="1" latinLnBrk="0" hangingPunct="1">
                  <a:defRPr sz="1900" kern="1200">
                    <a:solidFill>
                      <a:schemeClr val="tx1"/>
                    </a:solidFill>
                    <a:latin typeface="+mn-lt"/>
                    <a:ea typeface="+mn-ea"/>
                    <a:cs typeface="+mn-cs"/>
                  </a:defRPr>
                </a:lvl4pPr>
                <a:lvl5pPr marL="1978333" algn="l" defTabSz="989167" rtl="0" eaLnBrk="1" latinLnBrk="0" hangingPunct="1">
                  <a:defRPr sz="1900" kern="1200">
                    <a:solidFill>
                      <a:schemeClr val="tx1"/>
                    </a:solidFill>
                    <a:latin typeface="+mn-lt"/>
                    <a:ea typeface="+mn-ea"/>
                    <a:cs typeface="+mn-cs"/>
                  </a:defRPr>
                </a:lvl5pPr>
                <a:lvl6pPr marL="2472916" algn="l" defTabSz="989167" rtl="0" eaLnBrk="1" latinLnBrk="0" hangingPunct="1">
                  <a:defRPr sz="1900" kern="1200">
                    <a:solidFill>
                      <a:schemeClr val="tx1"/>
                    </a:solidFill>
                    <a:latin typeface="+mn-lt"/>
                    <a:ea typeface="+mn-ea"/>
                    <a:cs typeface="+mn-cs"/>
                  </a:defRPr>
                </a:lvl6pPr>
                <a:lvl7pPr marL="2967499" algn="l" defTabSz="989167" rtl="0" eaLnBrk="1" latinLnBrk="0" hangingPunct="1">
                  <a:defRPr sz="1900" kern="1200">
                    <a:solidFill>
                      <a:schemeClr val="tx1"/>
                    </a:solidFill>
                    <a:latin typeface="+mn-lt"/>
                    <a:ea typeface="+mn-ea"/>
                    <a:cs typeface="+mn-cs"/>
                  </a:defRPr>
                </a:lvl7pPr>
                <a:lvl8pPr marL="3462083" algn="l" defTabSz="989167" rtl="0" eaLnBrk="1" latinLnBrk="0" hangingPunct="1">
                  <a:defRPr sz="1900" kern="1200">
                    <a:solidFill>
                      <a:schemeClr val="tx1"/>
                    </a:solidFill>
                    <a:latin typeface="+mn-lt"/>
                    <a:ea typeface="+mn-ea"/>
                    <a:cs typeface="+mn-cs"/>
                  </a:defRPr>
                </a:lvl8pPr>
                <a:lvl9pPr marL="3956666" algn="l" defTabSz="989167" rtl="0" eaLnBrk="1" latinLnBrk="0" hangingPunct="1">
                  <a:defRPr sz="1900" kern="1200">
                    <a:solidFill>
                      <a:schemeClr val="tx1"/>
                    </a:solidFill>
                    <a:latin typeface="+mn-lt"/>
                    <a:ea typeface="+mn-ea"/>
                    <a:cs typeface="+mn-cs"/>
                  </a:defRPr>
                </a:lvl9pPr>
              </a:lstStyle>
              <a:p>
                <a:pPr>
                  <a:defRPr/>
                </a:pPr>
                <a:r>
                  <a:rPr lang="en-US" sz="4000" b="1" dirty="0" smtClean="0">
                    <a:solidFill>
                      <a:schemeClr val="accent3">
                        <a:lumMod val="50000"/>
                      </a:schemeClr>
                    </a:solidFill>
                  </a:rPr>
                  <a:t>53</a:t>
                </a:r>
                <a:endParaRPr lang="en-US" sz="4000" b="1" dirty="0">
                  <a:solidFill>
                    <a:schemeClr val="accent3">
                      <a:lumMod val="50000"/>
                    </a:schemeClr>
                  </a:solidFill>
                </a:endParaRPr>
              </a:p>
            </p:txBody>
          </p:sp>
        </p:grpSp>
        <p:sp>
          <p:nvSpPr>
            <p:cNvPr id="8" name="Rectangle 7"/>
            <p:cNvSpPr/>
            <p:nvPr/>
          </p:nvSpPr>
          <p:spPr>
            <a:xfrm>
              <a:off x="1788526" y="3191482"/>
              <a:ext cx="4601461" cy="615553"/>
            </a:xfrm>
            <a:prstGeom prst="rect">
              <a:avLst/>
            </a:prstGeom>
          </p:spPr>
          <p:txBody>
            <a:bodyPr wrap="square" lIns="0" tIns="0" rIns="0" bIns="0">
              <a:spAutoFit/>
            </a:bodyPr>
            <a:lstStyle/>
            <a:p>
              <a:pPr algn="just">
                <a:defRPr/>
              </a:pPr>
              <a:r>
                <a:rPr lang="en-US" sz="2000" dirty="0" smtClean="0">
                  <a:solidFill>
                    <a:schemeClr val="accent5">
                      <a:lumMod val="10000"/>
                    </a:schemeClr>
                  </a:solidFill>
                </a:rPr>
                <a:t>Specified “housing” as an area of concern or need to address</a:t>
              </a:r>
              <a:endParaRPr lang="en-US" sz="2000" dirty="0">
                <a:solidFill>
                  <a:schemeClr val="accent5">
                    <a:lumMod val="10000"/>
                  </a:schemeClr>
                </a:solidFill>
              </a:endParaRPr>
            </a:p>
          </p:txBody>
        </p:sp>
      </p:grpSp>
      <p:pic>
        <p:nvPicPr>
          <p:cNvPr id="11" name="Picture 10"/>
          <p:cNvPicPr>
            <a:picLocks noChangeAspect="1"/>
          </p:cNvPicPr>
          <p:nvPr/>
        </p:nvPicPr>
        <p:blipFill>
          <a:blip r:embed="rId3"/>
          <a:stretch>
            <a:fillRect/>
          </a:stretch>
        </p:blipFill>
        <p:spPr>
          <a:xfrm>
            <a:off x="939770" y="1836489"/>
            <a:ext cx="5633192" cy="2225233"/>
          </a:xfrm>
          <a:prstGeom prst="rect">
            <a:avLst/>
          </a:prstGeom>
        </p:spPr>
      </p:pic>
      <p:pic>
        <p:nvPicPr>
          <p:cNvPr id="12" name="Picture 11"/>
          <p:cNvPicPr>
            <a:picLocks noChangeAspect="1"/>
          </p:cNvPicPr>
          <p:nvPr/>
        </p:nvPicPr>
        <p:blipFill rotWithShape="1">
          <a:blip r:embed="rId4"/>
          <a:srcRect r="34442"/>
          <a:stretch/>
        </p:blipFill>
        <p:spPr>
          <a:xfrm>
            <a:off x="6426707" y="1836489"/>
            <a:ext cx="4000994" cy="4068618"/>
          </a:xfrm>
          <a:prstGeom prst="rect">
            <a:avLst/>
          </a:prstGeom>
        </p:spPr>
      </p:pic>
      <p:sp>
        <p:nvSpPr>
          <p:cNvPr id="13" name="Rectangle 12"/>
          <p:cNvSpPr/>
          <p:nvPr/>
        </p:nvSpPr>
        <p:spPr>
          <a:xfrm>
            <a:off x="6306685" y="5905107"/>
            <a:ext cx="4595777" cy="430887"/>
          </a:xfrm>
          <a:prstGeom prst="rect">
            <a:avLst/>
          </a:prstGeom>
        </p:spPr>
        <p:txBody>
          <a:bodyPr wrap="square">
            <a:spAutoFit/>
          </a:bodyPr>
          <a:lstStyle/>
          <a:p>
            <a:r>
              <a:rPr lang="en-US" sz="1100" dirty="0">
                <a:solidFill>
                  <a:srgbClr val="0A0A0A"/>
                </a:solidFill>
                <a:latin typeface="-apple-system"/>
              </a:rPr>
              <a:t>Photo by Laura Guido/Whidbey News-Times Dennis Phillips, of Island County Human </a:t>
            </a:r>
            <a:r>
              <a:rPr lang="en-US" sz="1100" dirty="0" smtClean="0">
                <a:solidFill>
                  <a:srgbClr val="0A0A0A"/>
                </a:solidFill>
                <a:latin typeface="-apple-system"/>
              </a:rPr>
              <a:t>Services</a:t>
            </a:r>
            <a:endParaRPr lang="en-US" sz="1100" dirty="0"/>
          </a:p>
        </p:txBody>
      </p:sp>
    </p:spTree>
    <p:extLst>
      <p:ext uri="{BB962C8B-B14F-4D97-AF65-F5344CB8AC3E}">
        <p14:creationId xmlns:p14="http://schemas.microsoft.com/office/powerpoint/2010/main" val="4072860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 1406</a:t>
            </a:r>
            <a:endParaRPr lang="en-US" dirty="0"/>
          </a:p>
        </p:txBody>
      </p:sp>
      <p:sp>
        <p:nvSpPr>
          <p:cNvPr id="3" name="Content Placeholder 2"/>
          <p:cNvSpPr>
            <a:spLocks noGrp="1"/>
          </p:cNvSpPr>
          <p:nvPr>
            <p:ph idx="1"/>
          </p:nvPr>
        </p:nvSpPr>
        <p:spPr>
          <a:xfrm>
            <a:off x="1195252" y="1670994"/>
            <a:ext cx="10058400" cy="4572000"/>
          </a:xfrm>
        </p:spPr>
        <p:txBody>
          <a:bodyPr>
            <a:normAutofit fontScale="85000" lnSpcReduction="20000"/>
          </a:bodyPr>
          <a:lstStyle/>
          <a:p>
            <a:pPr marL="0" indent="0">
              <a:buNone/>
            </a:pPr>
            <a:r>
              <a:rPr lang="en-US" dirty="0" smtClean="0"/>
              <a:t> </a:t>
            </a:r>
          </a:p>
          <a:p>
            <a:pPr>
              <a:buClrTx/>
              <a:buFont typeface="Wingdings" panose="05000000000000000000" pitchFamily="2" charset="2"/>
              <a:buChar char="Ø"/>
            </a:pPr>
            <a:r>
              <a:rPr lang="en-US" sz="2400" dirty="0" smtClean="0"/>
              <a:t>Actual Revenue (January &amp; February, 2020)    $ 26,811</a:t>
            </a:r>
          </a:p>
          <a:p>
            <a:pPr marL="201168" lvl="1" indent="0">
              <a:buClrTx/>
              <a:buNone/>
            </a:pPr>
            <a:r>
              <a:rPr lang="en-US" sz="2400" dirty="0"/>
              <a:t>	</a:t>
            </a:r>
            <a:r>
              <a:rPr lang="en-US" sz="2400" dirty="0" smtClean="0"/>
              <a:t> -Annual CAP         $146,440</a:t>
            </a:r>
          </a:p>
          <a:p>
            <a:pPr marL="201168" lvl="1" indent="0">
              <a:buClrTx/>
              <a:buNone/>
            </a:pPr>
            <a:endParaRPr lang="en-US" sz="2400" dirty="0" smtClean="0"/>
          </a:p>
          <a:p>
            <a:pPr marL="201168" lvl="1" indent="0">
              <a:buNone/>
            </a:pPr>
            <a:r>
              <a:rPr lang="en-US" sz="2400" dirty="0" smtClean="0"/>
              <a:t>A. Eligible uses of the funds:  </a:t>
            </a:r>
          </a:p>
          <a:p>
            <a:pPr marL="1374320" lvl="5" indent="-457200">
              <a:buClrTx/>
              <a:buFont typeface="+mj-lt"/>
              <a:buAutoNum type="arabicParenR"/>
            </a:pPr>
            <a:r>
              <a:rPr lang="en-US" sz="2100" dirty="0" smtClean="0">
                <a:solidFill>
                  <a:schemeClr val="tx1"/>
                </a:solidFill>
              </a:rPr>
              <a:t>Projects must serve those at 60% AMI and below</a:t>
            </a:r>
          </a:p>
          <a:p>
            <a:pPr marL="1374320" lvl="5" indent="-457200">
              <a:buClrTx/>
              <a:buFont typeface="+mj-lt"/>
              <a:buAutoNum type="arabicParenR"/>
            </a:pPr>
            <a:r>
              <a:rPr lang="en-US" sz="2100" dirty="0" smtClean="0">
                <a:solidFill>
                  <a:schemeClr val="tx1"/>
                </a:solidFill>
              </a:rPr>
              <a:t>Acquire, rehabilitate, or construct affordable housing, land acquisition, </a:t>
            </a:r>
          </a:p>
          <a:p>
            <a:pPr marL="917120" lvl="5" indent="0">
              <a:buClrTx/>
              <a:buNone/>
            </a:pPr>
            <a:r>
              <a:rPr lang="en-US" sz="2100" dirty="0" smtClean="0">
                <a:solidFill>
                  <a:schemeClr val="tx1"/>
                </a:solidFill>
              </a:rPr>
              <a:t>        down payment assistance, or home repair,</a:t>
            </a:r>
          </a:p>
          <a:p>
            <a:pPr marL="1356032" lvl="5" indent="-457200">
              <a:buClrTx/>
              <a:buFont typeface="+mj-lt"/>
              <a:buAutoNum type="arabicParenR" startAt="3"/>
            </a:pPr>
            <a:r>
              <a:rPr lang="en-US" sz="2100" dirty="0" smtClean="0">
                <a:solidFill>
                  <a:schemeClr val="tx1"/>
                </a:solidFill>
              </a:rPr>
              <a:t>Fund operations &amp; maintenance costs of new units of Affordable or Supportive Housing</a:t>
            </a:r>
          </a:p>
          <a:p>
            <a:pPr marL="1356032" lvl="5" indent="-457200">
              <a:buClrTx/>
              <a:buFont typeface="+mj-lt"/>
              <a:buAutoNum type="arabicParenR" startAt="3"/>
            </a:pPr>
            <a:r>
              <a:rPr lang="en-US" sz="2100" dirty="0" smtClean="0">
                <a:solidFill>
                  <a:schemeClr val="tx1"/>
                </a:solidFill>
              </a:rPr>
              <a:t>Rental assistance to tenants</a:t>
            </a:r>
          </a:p>
          <a:p>
            <a:pPr marL="201168" lvl="1" indent="0">
              <a:buNone/>
            </a:pPr>
            <a:endParaRPr lang="en-US" sz="2100" dirty="0"/>
          </a:p>
          <a:p>
            <a:pPr marL="201168" lvl="1" indent="0">
              <a:buNone/>
            </a:pPr>
            <a:r>
              <a:rPr lang="en-US" sz="2400" dirty="0" smtClean="0"/>
              <a:t>B. Local uses and process: </a:t>
            </a:r>
          </a:p>
          <a:p>
            <a:pPr marL="201168" lvl="1" indent="0">
              <a:buNone/>
            </a:pPr>
            <a:r>
              <a:rPr lang="en-US" sz="2100" dirty="0" smtClean="0"/>
              <a:t>	 Affordable Housing Fund – 2019 Revenue       </a:t>
            </a:r>
          </a:p>
          <a:p>
            <a:pPr marL="201168" lvl="1" indent="0">
              <a:buNone/>
            </a:pPr>
            <a:r>
              <a:rPr lang="en-US" sz="2100" dirty="0"/>
              <a:t>	</a:t>
            </a:r>
            <a:r>
              <a:rPr lang="en-US" sz="2100" dirty="0" smtClean="0"/>
              <a:t>	$128,501 (max O&amp;M 25%) Bal $93,376 (Housing Advisory Board)</a:t>
            </a:r>
          </a:p>
          <a:p>
            <a:pPr marL="201168" lvl="1" indent="0">
              <a:buNone/>
            </a:pPr>
            <a:r>
              <a:rPr lang="en-US" sz="2100" dirty="0" smtClean="0"/>
              <a:t>  	 Estimated Total- Both Funds                                                             </a:t>
            </a:r>
          </a:p>
          <a:p>
            <a:pPr marL="201168" lvl="1" indent="0">
              <a:buNone/>
            </a:pPr>
            <a:r>
              <a:rPr lang="en-US" sz="2100" dirty="0"/>
              <a:t>	</a:t>
            </a:r>
            <a:r>
              <a:rPr lang="en-US" sz="2100" dirty="0" smtClean="0"/>
              <a:t>	$274,941 (less AH 25%)          $239,815</a:t>
            </a:r>
          </a:p>
          <a:p>
            <a:pPr marL="201168" lvl="1" indent="0">
              <a:buNone/>
            </a:pPr>
            <a:endParaRPr lang="en-US" dirty="0"/>
          </a:p>
          <a:p>
            <a:pPr marL="201168" lvl="1" indent="0">
              <a:buNone/>
            </a:pPr>
            <a:endParaRPr lang="en-US" dirty="0" smtClean="0"/>
          </a:p>
          <a:p>
            <a:pPr marL="201168" lvl="1" indent="0">
              <a:buNone/>
            </a:pPr>
            <a:endParaRPr lang="en-US" dirty="0" smtClean="0"/>
          </a:p>
          <a:p>
            <a:pPr marL="201168" lvl="1" indent="0">
              <a:buNone/>
            </a:pPr>
            <a:endParaRPr lang="en-US" dirty="0"/>
          </a:p>
          <a:p>
            <a:pPr marL="201168" lvl="1" indent="0">
              <a:buNone/>
            </a:pP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327539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Year Homeless Housing Plan</a:t>
            </a:r>
            <a:endParaRPr lang="en-US" dirty="0"/>
          </a:p>
        </p:txBody>
      </p:sp>
      <p:sp>
        <p:nvSpPr>
          <p:cNvPr id="3" name="Content Placeholder 2"/>
          <p:cNvSpPr>
            <a:spLocks noGrp="1"/>
          </p:cNvSpPr>
          <p:nvPr>
            <p:ph idx="1"/>
          </p:nvPr>
        </p:nvSpPr>
        <p:spPr/>
        <p:txBody>
          <a:bodyPr>
            <a:normAutofit lnSpcReduction="10000"/>
          </a:bodyPr>
          <a:lstStyle/>
          <a:p>
            <a:pPr marL="0" indent="0">
              <a:buClr>
                <a:schemeClr val="accent2"/>
              </a:buClr>
              <a:buNone/>
            </a:pPr>
            <a:r>
              <a:rPr lang="en-US" sz="2700" b="1" dirty="0"/>
              <a:t>2018 Washington State Legislature – HB 1570 (RCW </a:t>
            </a:r>
            <a:r>
              <a:rPr lang="en-US" sz="2700" b="1" dirty="0" smtClean="0"/>
              <a:t>43.185C.040)</a:t>
            </a:r>
          </a:p>
          <a:p>
            <a:pPr lvl="4">
              <a:lnSpc>
                <a:spcPct val="150000"/>
              </a:lnSpc>
              <a:buClr>
                <a:schemeClr val="accent2"/>
              </a:buClr>
              <a:buFont typeface="Wingdings" panose="05000000000000000000" pitchFamily="2" charset="2"/>
              <a:buChar char="Ø"/>
            </a:pPr>
            <a:r>
              <a:rPr lang="en-US" sz="2800" dirty="0" smtClean="0"/>
              <a:t> Removed </a:t>
            </a:r>
            <a:r>
              <a:rPr lang="en-US" sz="2800" dirty="0"/>
              <a:t>sunset on document recording fees</a:t>
            </a:r>
          </a:p>
          <a:p>
            <a:pPr lvl="4">
              <a:lnSpc>
                <a:spcPct val="150000"/>
              </a:lnSpc>
              <a:buClr>
                <a:schemeClr val="accent2"/>
              </a:buClr>
              <a:buFont typeface="Wingdings" panose="05000000000000000000" pitchFamily="2" charset="2"/>
              <a:buChar char="Ø"/>
            </a:pPr>
            <a:r>
              <a:rPr lang="en-US" sz="2800" dirty="0"/>
              <a:t> </a:t>
            </a:r>
            <a:r>
              <a:rPr lang="en-US" sz="2800" dirty="0" smtClean="0"/>
              <a:t>Increased </a:t>
            </a:r>
            <a:r>
              <a:rPr lang="en-US" sz="2800" dirty="0"/>
              <a:t>Fees on some recorded </a:t>
            </a:r>
            <a:r>
              <a:rPr lang="en-US" sz="2800" dirty="0" smtClean="0"/>
              <a:t>documents</a:t>
            </a:r>
            <a:endParaRPr lang="en-US" sz="2800" dirty="0"/>
          </a:p>
          <a:p>
            <a:pPr lvl="4">
              <a:lnSpc>
                <a:spcPct val="150000"/>
              </a:lnSpc>
              <a:buClr>
                <a:schemeClr val="accent2"/>
              </a:buClr>
              <a:buFont typeface="Wingdings" panose="05000000000000000000" pitchFamily="2" charset="2"/>
              <a:buChar char="Ø"/>
            </a:pPr>
            <a:r>
              <a:rPr lang="en-US" sz="2800" dirty="0"/>
              <a:t> </a:t>
            </a:r>
            <a:r>
              <a:rPr lang="en-US" sz="2800" dirty="0" smtClean="0"/>
              <a:t>Specified </a:t>
            </a:r>
            <a:r>
              <a:rPr lang="en-US" sz="2800" dirty="0"/>
              <a:t>additional performance and </a:t>
            </a:r>
            <a:r>
              <a:rPr lang="en-US" sz="2800" dirty="0" smtClean="0"/>
              <a:t>reporting</a:t>
            </a:r>
          </a:p>
          <a:p>
            <a:pPr marL="749808" lvl="4" indent="0">
              <a:lnSpc>
                <a:spcPct val="150000"/>
              </a:lnSpc>
              <a:buClr>
                <a:schemeClr val="accent2"/>
              </a:buClr>
              <a:buNone/>
            </a:pPr>
            <a:r>
              <a:rPr lang="en-US" sz="2800" dirty="0" smtClean="0"/>
              <a:t>     requirements.  </a:t>
            </a:r>
          </a:p>
          <a:p>
            <a:pPr lvl="4">
              <a:lnSpc>
                <a:spcPct val="150000"/>
              </a:lnSpc>
              <a:buClr>
                <a:schemeClr val="accent2"/>
              </a:buClr>
              <a:buFont typeface="Wingdings" panose="05000000000000000000" pitchFamily="2" charset="2"/>
              <a:buChar char="Ø"/>
            </a:pPr>
            <a:r>
              <a:rPr lang="en-US" sz="2800" dirty="0" smtClean="0"/>
              <a:t> Changed </a:t>
            </a:r>
            <a:r>
              <a:rPr lang="en-US" sz="2800" dirty="0"/>
              <a:t>required components for Homeless Housing Plans            </a:t>
            </a:r>
          </a:p>
          <a:p>
            <a:pPr marL="0" indent="0">
              <a:buClr>
                <a:schemeClr val="accent2"/>
              </a:buClr>
              <a:buNone/>
            </a:pPr>
            <a:endParaRPr lang="en-US" sz="2400" dirty="0" smtClean="0"/>
          </a:p>
          <a:p>
            <a:pPr marL="0" indent="0">
              <a:buClr>
                <a:schemeClr val="accent2"/>
              </a:buClr>
              <a:buNone/>
            </a:pPr>
            <a:endParaRPr lang="en-US" sz="2400" dirty="0" smtClean="0"/>
          </a:p>
          <a:p>
            <a:pPr marL="0" indent="0">
              <a:buClr>
                <a:schemeClr val="accent2"/>
              </a:buClr>
              <a:buNone/>
            </a:pPr>
            <a:endParaRPr lang="en-US" sz="2400" dirty="0"/>
          </a:p>
          <a:p>
            <a:endParaRPr lang="en-US" dirty="0"/>
          </a:p>
        </p:txBody>
      </p:sp>
    </p:spTree>
    <p:extLst>
      <p:ext uri="{BB962C8B-B14F-4D97-AF65-F5344CB8AC3E}">
        <p14:creationId xmlns:p14="http://schemas.microsoft.com/office/powerpoint/2010/main" val="226511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Year Homeless Housing Plan</a:t>
            </a:r>
            <a:br>
              <a:rPr lang="en-US" dirty="0" smtClean="0"/>
            </a:br>
            <a:r>
              <a:rPr lang="en-US" sz="4400" dirty="0" smtClean="0"/>
              <a:t>Next Steps</a:t>
            </a:r>
            <a:endParaRPr lang="en-US" sz="4400" dirty="0"/>
          </a:p>
        </p:txBody>
      </p:sp>
      <p:sp>
        <p:nvSpPr>
          <p:cNvPr id="3" name="Content Placeholder 2"/>
          <p:cNvSpPr>
            <a:spLocks noGrp="1"/>
          </p:cNvSpPr>
          <p:nvPr>
            <p:ph idx="1"/>
          </p:nvPr>
        </p:nvSpPr>
        <p:spPr/>
        <p:txBody>
          <a:bodyPr/>
          <a:lstStyle/>
          <a:p>
            <a:pPr marL="0" indent="0">
              <a:buNone/>
            </a:pPr>
            <a:endParaRPr lang="en-US" dirty="0" smtClean="0"/>
          </a:p>
          <a:p>
            <a:pPr lvl="1">
              <a:lnSpc>
                <a:spcPct val="150000"/>
              </a:lnSpc>
              <a:buClr>
                <a:schemeClr val="accent2"/>
              </a:buClr>
            </a:pPr>
            <a:r>
              <a:rPr lang="en-US" sz="2800" dirty="0"/>
              <a:t>Review Commerce comments upon receipt</a:t>
            </a:r>
          </a:p>
          <a:p>
            <a:pPr lvl="1">
              <a:lnSpc>
                <a:spcPct val="150000"/>
              </a:lnSpc>
              <a:buClr>
                <a:schemeClr val="accent2"/>
              </a:buClr>
            </a:pPr>
            <a:r>
              <a:rPr lang="en-US" sz="2800" dirty="0" smtClean="0"/>
              <a:t>Follow-up with Board of County Commissioners</a:t>
            </a:r>
          </a:p>
          <a:p>
            <a:pPr lvl="1">
              <a:lnSpc>
                <a:spcPct val="150000"/>
              </a:lnSpc>
              <a:buClr>
                <a:schemeClr val="accent2"/>
              </a:buClr>
            </a:pPr>
            <a:r>
              <a:rPr lang="en-US" sz="2800" dirty="0" smtClean="0"/>
              <a:t>Schedule work session presentation</a:t>
            </a:r>
          </a:p>
          <a:p>
            <a:pPr lvl="1">
              <a:lnSpc>
                <a:spcPct val="150000"/>
              </a:lnSpc>
              <a:buClr>
                <a:schemeClr val="accent2"/>
              </a:buClr>
            </a:pPr>
            <a:r>
              <a:rPr lang="en-US" sz="2800" dirty="0" smtClean="0"/>
              <a:t>Begin Implementation of Plan</a:t>
            </a:r>
          </a:p>
          <a:p>
            <a:pPr marL="201168" lvl="1" indent="0">
              <a:buNone/>
            </a:pPr>
            <a:r>
              <a:rPr lang="en-US" dirty="0"/>
              <a:t> </a:t>
            </a:r>
            <a:r>
              <a:rPr lang="en-US" dirty="0" smtClean="0"/>
              <a:t> </a:t>
            </a:r>
            <a:endParaRPr lang="en-US" dirty="0"/>
          </a:p>
        </p:txBody>
      </p:sp>
    </p:spTree>
    <p:extLst>
      <p:ext uri="{BB962C8B-B14F-4D97-AF65-F5344CB8AC3E}">
        <p14:creationId xmlns:p14="http://schemas.microsoft.com/office/powerpoint/2010/main" val="34347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912" y="394977"/>
            <a:ext cx="10058400" cy="1450757"/>
          </a:xfrm>
        </p:spPr>
        <p:txBody>
          <a:bodyPr>
            <a:normAutofit/>
          </a:bodyPr>
          <a:lstStyle/>
          <a:p>
            <a:r>
              <a:rPr lang="en-US" dirty="0" smtClean="0"/>
              <a:t>Department of Commerce</a:t>
            </a:r>
            <a:br>
              <a:rPr lang="en-US" dirty="0" smtClean="0"/>
            </a:br>
            <a:r>
              <a:rPr lang="en-US" dirty="0" smtClean="0"/>
              <a:t>Local Homeless Plan Guidelines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Summary of Requirements: (RCW 43.185C.040) </a:t>
            </a:r>
          </a:p>
          <a:p>
            <a:pPr marL="457200" indent="-457200">
              <a:buClrTx/>
              <a:buFont typeface="+mj-lt"/>
              <a:buAutoNum type="arabicParenR"/>
            </a:pPr>
            <a:r>
              <a:rPr lang="en-US" dirty="0" smtClean="0"/>
              <a:t>Local Homeless Housing Task Force shall prepare and recommend a DRAFT </a:t>
            </a:r>
            <a:r>
              <a:rPr lang="en-US" dirty="0"/>
              <a:t>f</a:t>
            </a:r>
            <a:r>
              <a:rPr lang="en-US" dirty="0" smtClean="0"/>
              <a:t>ive-year homeless housing plan by December 2019. </a:t>
            </a:r>
          </a:p>
          <a:p>
            <a:pPr marL="457200" indent="-457200">
              <a:buClrTx/>
              <a:buFont typeface="+mj-lt"/>
              <a:buAutoNum type="arabicParenR"/>
            </a:pPr>
            <a:r>
              <a:rPr lang="en-US" dirty="0" smtClean="0"/>
              <a:t>Local plan must be consistent with Commerce statewide guidelines and state objectives</a:t>
            </a:r>
          </a:p>
          <a:p>
            <a:pPr marL="457200" indent="-457200">
              <a:buClrTx/>
              <a:buFont typeface="+mj-lt"/>
              <a:buAutoNum type="arabicParenR"/>
            </a:pPr>
            <a:r>
              <a:rPr lang="en-US" dirty="0" smtClean="0"/>
              <a:t>Must be aimed at eliminating homelessness</a:t>
            </a:r>
            <a:endParaRPr lang="en-US" dirty="0"/>
          </a:p>
          <a:p>
            <a:pPr marL="457200" indent="-457200">
              <a:buClrTx/>
              <a:buFont typeface="+mj-lt"/>
              <a:buAutoNum type="arabicParenR"/>
            </a:pPr>
            <a:r>
              <a:rPr lang="en-US" dirty="0" smtClean="0"/>
              <a:t>May include other objectives and performance measures and may include recommendations for the state legislature and or commerce. </a:t>
            </a:r>
          </a:p>
          <a:p>
            <a:pPr marL="457200" indent="-457200">
              <a:buClrTx/>
              <a:buFont typeface="+mj-lt"/>
              <a:buAutoNum type="arabicParenR"/>
            </a:pPr>
            <a:r>
              <a:rPr lang="en-US" dirty="0" smtClean="0"/>
              <a:t>Membership on the Homeless Housing Task Force must include people with lived experience of homelessness and also representatives of counties, cities, towns, housing authorities, and other systems that serve the homeless population.</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27624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Housing Task Force</a:t>
            </a:r>
            <a:br>
              <a:rPr lang="en-US" dirty="0" smtClean="0"/>
            </a:br>
            <a:r>
              <a:rPr lang="en-US" dirty="0" smtClean="0"/>
              <a:t>Acknowledgements </a:t>
            </a:r>
            <a:endParaRPr lang="en-US" dirty="0"/>
          </a:p>
        </p:txBody>
      </p:sp>
      <p:sp>
        <p:nvSpPr>
          <p:cNvPr id="3" name="Content Placeholder 2"/>
          <p:cNvSpPr>
            <a:spLocks noGrp="1"/>
          </p:cNvSpPr>
          <p:nvPr>
            <p:ph idx="1"/>
          </p:nvPr>
        </p:nvSpPr>
        <p:spPr/>
        <p:txBody>
          <a:bodyPr/>
          <a:lstStyle/>
          <a:p>
            <a:pPr marL="0" indent="0">
              <a:buNone/>
            </a:pPr>
            <a:r>
              <a:rPr lang="en-US" sz="2800" dirty="0" smtClean="0"/>
              <a:t>Island County thanks the many community leaders that participated in the creation of the 5 Year Homeless Housing Plan. Their time and expertise over five months contributed to the  development of this comprehensive plan that will guide us into the future as we work together to make homelessness rare, brief and one time.   </a:t>
            </a:r>
          </a:p>
          <a:p>
            <a:pPr marL="0" indent="0">
              <a:buNone/>
            </a:pPr>
            <a:r>
              <a:rPr lang="en-US" sz="2800" dirty="0" smtClean="0"/>
              <a:t>                                                 </a:t>
            </a: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57316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97280" y="1845734"/>
            <a:ext cx="10058400" cy="3858380"/>
          </a:xfrm>
        </p:spPr>
        <p:txBody>
          <a:bodyPr>
            <a:normAutofit/>
          </a:bodyPr>
          <a:lstStyle/>
          <a:p>
            <a:endParaRPr lang="en-US" sz="1500" dirty="0" smtClean="0"/>
          </a:p>
          <a:p>
            <a:pPr lvl="1">
              <a:lnSpc>
                <a:spcPct val="150000"/>
              </a:lnSpc>
              <a:buClr>
                <a:schemeClr val="accent3"/>
              </a:buClr>
              <a:buFont typeface="Wingdings" panose="05000000000000000000" pitchFamily="2" charset="2"/>
              <a:buChar char="§"/>
            </a:pPr>
            <a:r>
              <a:rPr lang="en-US" sz="3000" dirty="0" smtClean="0"/>
              <a:t>2020 Homeless Point In Time Count</a:t>
            </a:r>
            <a:endParaRPr lang="en-US" sz="3000" dirty="0"/>
          </a:p>
          <a:p>
            <a:pPr lvl="1">
              <a:lnSpc>
                <a:spcPct val="150000"/>
              </a:lnSpc>
              <a:buClr>
                <a:schemeClr val="accent3"/>
              </a:buClr>
              <a:buFont typeface="Wingdings" panose="05000000000000000000" pitchFamily="2" charset="2"/>
              <a:buChar char="§"/>
            </a:pPr>
            <a:r>
              <a:rPr lang="en-US" sz="3000" dirty="0" smtClean="0"/>
              <a:t>1406 Funding </a:t>
            </a:r>
          </a:p>
          <a:p>
            <a:pPr lvl="1">
              <a:lnSpc>
                <a:spcPct val="150000"/>
              </a:lnSpc>
              <a:buClr>
                <a:schemeClr val="accent3"/>
              </a:buClr>
              <a:buFont typeface="Wingdings" panose="05000000000000000000" pitchFamily="2" charset="2"/>
              <a:buChar char="§"/>
            </a:pPr>
            <a:r>
              <a:rPr lang="en-US" sz="3000" dirty="0"/>
              <a:t> </a:t>
            </a:r>
            <a:r>
              <a:rPr lang="en-US" sz="3000" dirty="0" smtClean="0"/>
              <a:t>5 Year Homeless Housing Plan</a:t>
            </a:r>
          </a:p>
          <a:p>
            <a:pPr marL="0" indent="0">
              <a:buNone/>
            </a:pPr>
            <a:endParaRPr lang="en-US" dirty="0" smtClean="0"/>
          </a:p>
          <a:p>
            <a:endParaRPr lang="en-US" dirty="0" smtClean="0"/>
          </a:p>
        </p:txBody>
      </p:sp>
    </p:spTree>
    <p:extLst>
      <p:ext uri="{BB962C8B-B14F-4D97-AF65-F5344CB8AC3E}">
        <p14:creationId xmlns:p14="http://schemas.microsoft.com/office/powerpoint/2010/main" val="947610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&amp; Local Objectives</a:t>
            </a:r>
            <a:endParaRPr lang="en-US" dirty="0"/>
          </a:p>
        </p:txBody>
      </p:sp>
      <p:sp>
        <p:nvSpPr>
          <p:cNvPr id="3" name="Content Placeholder 2"/>
          <p:cNvSpPr>
            <a:spLocks noGrp="1"/>
          </p:cNvSpPr>
          <p:nvPr>
            <p:ph idx="1"/>
          </p:nvPr>
        </p:nvSpPr>
        <p:spPr>
          <a:xfrm>
            <a:off x="1097280" y="1801623"/>
            <a:ext cx="10058400" cy="4435892"/>
          </a:xfrm>
        </p:spPr>
        <p:txBody>
          <a:bodyPr>
            <a:normAutofit fontScale="92500" lnSpcReduction="20000"/>
          </a:bodyPr>
          <a:lstStyle/>
          <a:p>
            <a:pPr>
              <a:lnSpc>
                <a:spcPct val="120000"/>
              </a:lnSpc>
            </a:pPr>
            <a:r>
              <a:rPr lang="en-US" sz="2300" b="1" dirty="0" smtClean="0"/>
              <a:t>Five State Objectives required to be included in local plans</a:t>
            </a:r>
          </a:p>
          <a:p>
            <a:pPr marL="749808" lvl="1" indent="-457200">
              <a:lnSpc>
                <a:spcPct val="120000"/>
              </a:lnSpc>
              <a:buClrTx/>
              <a:buFont typeface="+mj-lt"/>
              <a:buAutoNum type="arabicParenR"/>
            </a:pPr>
            <a:r>
              <a:rPr lang="en-US" sz="2200" dirty="0" smtClean="0"/>
              <a:t>Quickly identify and engage people experiencing homelessness</a:t>
            </a:r>
          </a:p>
          <a:p>
            <a:pPr marL="749808" lvl="1" indent="-457200">
              <a:lnSpc>
                <a:spcPct val="120000"/>
              </a:lnSpc>
              <a:buClrTx/>
              <a:buFont typeface="+mj-lt"/>
              <a:buAutoNum type="arabicParenR"/>
            </a:pPr>
            <a:r>
              <a:rPr lang="en-US" sz="2200" dirty="0" smtClean="0"/>
              <a:t>Prioritize housing for people with greatest needs</a:t>
            </a:r>
          </a:p>
          <a:p>
            <a:pPr marL="749808" lvl="1" indent="-457200">
              <a:lnSpc>
                <a:spcPct val="120000"/>
              </a:lnSpc>
              <a:buClrTx/>
              <a:buFont typeface="+mj-lt"/>
              <a:buAutoNum type="arabicParenR"/>
            </a:pPr>
            <a:r>
              <a:rPr lang="en-US" sz="2200" dirty="0" smtClean="0"/>
              <a:t>Operate an effective and efficient homeless crisis response system that swiftly moves people into to stable permanent housing.</a:t>
            </a:r>
          </a:p>
          <a:p>
            <a:pPr marL="749808" lvl="1" indent="-457200">
              <a:lnSpc>
                <a:spcPct val="120000"/>
              </a:lnSpc>
              <a:buClrTx/>
              <a:buFont typeface="+mj-lt"/>
              <a:buAutoNum type="arabicParenR"/>
            </a:pPr>
            <a:r>
              <a:rPr lang="en-US" sz="2200" dirty="0" smtClean="0"/>
              <a:t>Project the impact of the fully implemented local plans on the number of households housed and the number of households left unsheltered, assuming existing resources and state polities </a:t>
            </a:r>
          </a:p>
          <a:p>
            <a:pPr marL="749808" lvl="1" indent="-457200">
              <a:lnSpc>
                <a:spcPct val="120000"/>
              </a:lnSpc>
              <a:buClrTx/>
              <a:buFont typeface="+mj-lt"/>
              <a:buAutoNum type="arabicParenR"/>
            </a:pPr>
            <a:r>
              <a:rPr lang="en-US" sz="2200" dirty="0" smtClean="0"/>
              <a:t>Address racial disparities among people experiencing homelessness.  </a:t>
            </a:r>
          </a:p>
          <a:p>
            <a:pPr marL="0" indent="0">
              <a:buClr>
                <a:schemeClr val="tx1"/>
              </a:buClr>
              <a:buNone/>
            </a:pPr>
            <a:r>
              <a:rPr lang="en-US" sz="2200" b="1" dirty="0"/>
              <a:t> </a:t>
            </a:r>
            <a:r>
              <a:rPr lang="en-US" sz="2300" b="1" dirty="0" smtClean="0"/>
              <a:t>Two Local Objectives</a:t>
            </a:r>
          </a:p>
          <a:p>
            <a:pPr marL="749808" lvl="1" indent="-457200">
              <a:lnSpc>
                <a:spcPct val="110000"/>
              </a:lnSpc>
              <a:buClr>
                <a:schemeClr val="tx1"/>
              </a:buClr>
              <a:buFont typeface="+mj-lt"/>
              <a:buAutoNum type="arabicParenR"/>
            </a:pPr>
            <a:r>
              <a:rPr lang="en-US" sz="2200" dirty="0"/>
              <a:t> </a:t>
            </a:r>
            <a:r>
              <a:rPr lang="en-US" sz="2200" dirty="0" smtClean="0"/>
              <a:t>Preserve existing &amp; increase </a:t>
            </a:r>
            <a:r>
              <a:rPr lang="en-US" sz="2200" dirty="0"/>
              <a:t>n</a:t>
            </a:r>
            <a:r>
              <a:rPr lang="en-US" sz="2200" dirty="0" smtClean="0"/>
              <a:t>ew Affordable Housing</a:t>
            </a:r>
          </a:p>
          <a:p>
            <a:pPr marL="749808" lvl="1" indent="-457200">
              <a:lnSpc>
                <a:spcPct val="110000"/>
              </a:lnSpc>
              <a:buClr>
                <a:schemeClr val="tx1"/>
              </a:buClr>
              <a:buFont typeface="+mj-lt"/>
              <a:buAutoNum type="arabicParenR"/>
            </a:pPr>
            <a:r>
              <a:rPr lang="en-US" sz="2200" dirty="0"/>
              <a:t> </a:t>
            </a:r>
            <a:r>
              <a:rPr lang="en-US" sz="2200" dirty="0" smtClean="0"/>
              <a:t>Expand community </a:t>
            </a:r>
            <a:r>
              <a:rPr lang="en-US" sz="2200" dirty="0"/>
              <a:t>e</a:t>
            </a:r>
            <a:r>
              <a:rPr lang="en-US" sz="2200" dirty="0" smtClean="0"/>
              <a:t>ngagement</a:t>
            </a:r>
            <a:endParaRPr lang="en-US" sz="2200" dirty="0"/>
          </a:p>
        </p:txBody>
      </p:sp>
    </p:spTree>
    <p:extLst>
      <p:ext uri="{BB962C8B-B14F-4D97-AF65-F5344CB8AC3E}">
        <p14:creationId xmlns:p14="http://schemas.microsoft.com/office/powerpoint/2010/main" val="159143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Force Process</a:t>
            </a:r>
            <a:endParaRPr lang="en-US" dirty="0"/>
          </a:p>
        </p:txBody>
      </p:sp>
      <p:sp>
        <p:nvSpPr>
          <p:cNvPr id="3" name="Content Placeholder 2"/>
          <p:cNvSpPr>
            <a:spLocks noGrp="1"/>
          </p:cNvSpPr>
          <p:nvPr>
            <p:ph idx="1"/>
          </p:nvPr>
        </p:nvSpPr>
        <p:spPr>
          <a:xfrm>
            <a:off x="1097280" y="1845733"/>
            <a:ext cx="10058400" cy="4389813"/>
          </a:xfrm>
        </p:spPr>
        <p:txBody>
          <a:bodyPr>
            <a:normAutofit lnSpcReduction="10000"/>
          </a:bodyPr>
          <a:lstStyle/>
          <a:p>
            <a:pPr lvl="1">
              <a:lnSpc>
                <a:spcPct val="150000"/>
              </a:lnSpc>
              <a:buClr>
                <a:schemeClr val="accent2">
                  <a:lumMod val="75000"/>
                </a:schemeClr>
              </a:buClr>
              <a:buFont typeface="Calibri" panose="020F0502020204030204" pitchFamily="34" charset="0"/>
              <a:buChar char="-"/>
            </a:pPr>
            <a:r>
              <a:rPr lang="en-US" sz="2000" dirty="0" smtClean="0"/>
              <a:t>Established Vision, Mission, Goal and Purpose</a:t>
            </a:r>
          </a:p>
          <a:p>
            <a:pPr lvl="1">
              <a:lnSpc>
                <a:spcPct val="150000"/>
              </a:lnSpc>
              <a:buClr>
                <a:schemeClr val="accent2">
                  <a:lumMod val="75000"/>
                </a:schemeClr>
              </a:buClr>
              <a:buFont typeface="Calibri" panose="020F0502020204030204" pitchFamily="34" charset="0"/>
              <a:buChar char="-"/>
            </a:pPr>
            <a:r>
              <a:rPr lang="en-US" sz="2000" dirty="0" smtClean="0"/>
              <a:t>A Look Back- Reviewed 2016 Homeless Plan, accomplishments and work to be done.</a:t>
            </a:r>
          </a:p>
          <a:p>
            <a:pPr lvl="1">
              <a:lnSpc>
                <a:spcPct val="110000"/>
              </a:lnSpc>
              <a:spcAft>
                <a:spcPts val="600"/>
              </a:spcAft>
              <a:buClr>
                <a:schemeClr val="accent2">
                  <a:lumMod val="75000"/>
                </a:schemeClr>
              </a:buClr>
              <a:buFont typeface="Calibri" panose="020F0502020204030204" pitchFamily="34" charset="0"/>
              <a:buChar char="-"/>
            </a:pPr>
            <a:r>
              <a:rPr lang="en-US" sz="2000" dirty="0" smtClean="0"/>
              <a:t>Data review: Analyzed Scope of Homeless today -  PIT, HMIS and Housing Support Center,  Youth Homelessness in the schools</a:t>
            </a:r>
          </a:p>
          <a:p>
            <a:pPr lvl="1">
              <a:lnSpc>
                <a:spcPct val="110000"/>
              </a:lnSpc>
              <a:buClr>
                <a:schemeClr val="accent2">
                  <a:lumMod val="75000"/>
                </a:schemeClr>
              </a:buClr>
              <a:buFont typeface="Calibri" panose="020F0502020204030204" pitchFamily="34" charset="0"/>
              <a:buChar char="-"/>
            </a:pPr>
            <a:r>
              <a:rPr lang="en-US" sz="2000" dirty="0" smtClean="0"/>
              <a:t>Reviewed Current Resources; funding, allowable interventions, homeless housing inventory and affordable housing </a:t>
            </a:r>
          </a:p>
          <a:p>
            <a:pPr lvl="1">
              <a:lnSpc>
                <a:spcPct val="150000"/>
              </a:lnSpc>
              <a:buClr>
                <a:schemeClr val="accent2">
                  <a:lumMod val="75000"/>
                </a:schemeClr>
              </a:buClr>
              <a:buFont typeface="Calibri" panose="020F0502020204030204" pitchFamily="34" charset="0"/>
              <a:buChar char="-"/>
            </a:pPr>
            <a:r>
              <a:rPr lang="en-US" sz="2000" dirty="0" smtClean="0"/>
              <a:t>Determined barriers and gaps in current system</a:t>
            </a:r>
          </a:p>
          <a:p>
            <a:pPr lvl="1">
              <a:lnSpc>
                <a:spcPct val="150000"/>
              </a:lnSpc>
              <a:buClr>
                <a:schemeClr val="accent2">
                  <a:lumMod val="75000"/>
                </a:schemeClr>
              </a:buClr>
              <a:buFont typeface="Calibri" panose="020F0502020204030204" pitchFamily="34" charset="0"/>
              <a:buChar char="-"/>
            </a:pPr>
            <a:r>
              <a:rPr lang="en-US" sz="2000" dirty="0" smtClean="0"/>
              <a:t>Draft Action Plan Matrix</a:t>
            </a:r>
          </a:p>
          <a:p>
            <a:pPr lvl="2">
              <a:lnSpc>
                <a:spcPct val="150000"/>
              </a:lnSpc>
              <a:buClr>
                <a:schemeClr val="accent2">
                  <a:lumMod val="75000"/>
                </a:schemeClr>
              </a:buClr>
              <a:buFont typeface="Calibri" panose="020F0502020204030204" pitchFamily="34" charset="0"/>
              <a:buChar char="-"/>
            </a:pPr>
            <a:r>
              <a:rPr lang="en-US" sz="1600" dirty="0" smtClean="0"/>
              <a:t> </a:t>
            </a:r>
            <a:r>
              <a:rPr lang="en-US" sz="1800" dirty="0" smtClean="0"/>
              <a:t>5 State Objectives with core strategies and correlating action steps</a:t>
            </a:r>
          </a:p>
          <a:p>
            <a:pPr lvl="2">
              <a:lnSpc>
                <a:spcPct val="150000"/>
              </a:lnSpc>
              <a:buClr>
                <a:schemeClr val="accent2">
                  <a:lumMod val="75000"/>
                </a:schemeClr>
              </a:buClr>
              <a:buFont typeface="Calibri" panose="020F0502020204030204" pitchFamily="34" charset="0"/>
              <a:buChar char="-"/>
            </a:pPr>
            <a:r>
              <a:rPr lang="en-US" sz="1800" dirty="0" smtClean="0"/>
              <a:t>2 Local Objectives with core strategies and correlating action step</a:t>
            </a:r>
          </a:p>
        </p:txBody>
      </p:sp>
    </p:spTree>
    <p:extLst>
      <p:ext uri="{BB962C8B-B14F-4D97-AF65-F5344CB8AC3E}">
        <p14:creationId xmlns:p14="http://schemas.microsoft.com/office/powerpoint/2010/main" val="401345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758825"/>
            <a:ext cx="10058400" cy="3565525"/>
          </a:xfrm>
        </p:spPr>
        <p:txBody>
          <a:bodyPr>
            <a:normAutofit/>
          </a:bodyPr>
          <a:lstStyle/>
          <a:p>
            <a:r>
              <a:rPr lang="en-US" sz="5000" dirty="0"/>
              <a:t>2020 Homeless Point in Time Count</a:t>
            </a:r>
            <a:br>
              <a:rPr lang="en-US" sz="5000" dirty="0"/>
            </a:br>
            <a:r>
              <a:rPr lang="en-US" sz="5000" dirty="0"/>
              <a:t>Island County</a:t>
            </a:r>
          </a:p>
        </p:txBody>
      </p:sp>
      <p:sp>
        <p:nvSpPr>
          <p:cNvPr id="4" name="Text Placeholder 3"/>
          <p:cNvSpPr>
            <a:spLocks noGrp="1"/>
          </p:cNvSpPr>
          <p:nvPr>
            <p:ph type="body" idx="4294967295"/>
          </p:nvPr>
        </p:nvSpPr>
        <p:spPr>
          <a:xfrm>
            <a:off x="2133600" y="4452938"/>
            <a:ext cx="10058400" cy="1143000"/>
          </a:xfrm>
        </p:spPr>
        <p:txBody>
          <a:bodyPr>
            <a:normAutofit/>
          </a:bodyPr>
          <a:lstStyle/>
          <a:p>
            <a:r>
              <a:rPr lang="en-US" sz="2800" dirty="0" smtClean="0">
                <a:solidFill>
                  <a:schemeClr val="accent2"/>
                </a:solidFill>
              </a:rPr>
              <a:t>January 23, 2020</a:t>
            </a:r>
            <a:endParaRPr lang="en-US" sz="2800" dirty="0">
              <a:solidFill>
                <a:schemeClr val="accent2"/>
              </a:solidFill>
            </a:endParaRPr>
          </a:p>
        </p:txBody>
      </p:sp>
      <p:pic>
        <p:nvPicPr>
          <p:cNvPr id="5" name="Picture 4">
            <a:extLst>
              <a:ext uri="{FF2B5EF4-FFF2-40B4-BE49-F238E27FC236}">
                <a16:creationId xmlns:a16="http://schemas.microsoft.com/office/drawing/2014/main" id="{7117BBD4-51A3-364E-9413-0BAC6F74FE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118952" y="356052"/>
            <a:ext cx="1572305" cy="1178833"/>
          </a:xfrm>
          <a:prstGeom prst="rect">
            <a:avLst/>
          </a:prstGeom>
        </p:spPr>
      </p:pic>
    </p:spTree>
    <p:extLst>
      <p:ext uri="{BB962C8B-B14F-4D97-AF65-F5344CB8AC3E}">
        <p14:creationId xmlns:p14="http://schemas.microsoft.com/office/powerpoint/2010/main" val="273927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220237"/>
            <a:ext cx="10776856" cy="1450757"/>
          </a:xfrm>
        </p:spPr>
        <p:txBody>
          <a:bodyPr/>
          <a:lstStyle/>
          <a:p>
            <a:r>
              <a:rPr lang="en-US" dirty="0" smtClean="0"/>
              <a:t>2020 Point In Time Count Total:  143</a:t>
            </a:r>
            <a:br>
              <a:rPr lang="en-US" dirty="0" smtClean="0"/>
            </a:br>
            <a:r>
              <a:rPr lang="en-US" sz="4400" dirty="0" smtClean="0"/>
              <a:t>Unsheltered:  78, Sheltered:  65</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3490474"/>
              </p:ext>
            </p:extLst>
          </p:nvPr>
        </p:nvGraphicFramePr>
        <p:xfrm>
          <a:off x="2090057" y="1824492"/>
          <a:ext cx="7848599" cy="4347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74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56" y="1359290"/>
            <a:ext cx="3200400" cy="2286000"/>
          </a:xfrm>
        </p:spPr>
        <p:txBody>
          <a:bodyPr>
            <a:normAutofit fontScale="90000"/>
          </a:bodyPr>
          <a:lstStyle/>
          <a:p>
            <a:r>
              <a:rPr lang="en-US" dirty="0" smtClean="0"/>
              <a:t>5 year </a:t>
            </a:r>
            <a:r>
              <a:rPr lang="en-US" dirty="0"/>
              <a:t>comparison</a:t>
            </a:r>
            <a:br>
              <a:rPr lang="en-US" dirty="0"/>
            </a:br>
            <a:r>
              <a:rPr lang="en-US" dirty="0"/>
              <a:t>Total homeless individual count in Island County: </a:t>
            </a:r>
            <a:r>
              <a:rPr lang="en-US" dirty="0" smtClean="0"/>
              <a:t>2016-2020</a:t>
            </a:r>
            <a:endParaRPr lang="en-US" dirty="0"/>
          </a:p>
        </p:txBody>
      </p:sp>
      <p:sp>
        <p:nvSpPr>
          <p:cNvPr id="5" name="Text Placeholder 4"/>
          <p:cNvSpPr>
            <a:spLocks noGrp="1"/>
          </p:cNvSpPr>
          <p:nvPr>
            <p:ph type="body" sz="half" idx="2"/>
          </p:nvPr>
        </p:nvSpPr>
        <p:spPr>
          <a:xfrm>
            <a:off x="447315" y="4047882"/>
            <a:ext cx="3200400" cy="1927274"/>
          </a:xfrm>
        </p:spPr>
        <p:txBody>
          <a:bodyPr>
            <a:normAutofit/>
          </a:bodyPr>
          <a:lstStyle/>
          <a:p>
            <a:r>
              <a:rPr lang="en-US" sz="2400" dirty="0" smtClean="0"/>
              <a:t>Total homeless individual count in Island County: 2016-2020 has declined since 2016. </a:t>
            </a:r>
            <a:endParaRPr lang="en-US" sz="2400" dirty="0"/>
          </a:p>
        </p:txBody>
      </p:sp>
      <p:graphicFrame>
        <p:nvGraphicFramePr>
          <p:cNvPr id="6" name="Chart 5"/>
          <p:cNvGraphicFramePr/>
          <p:nvPr>
            <p:extLst>
              <p:ext uri="{D42A27DB-BD31-4B8C-83A1-F6EECF244321}">
                <p14:modId xmlns:p14="http://schemas.microsoft.com/office/powerpoint/2010/main" val="1905667030"/>
              </p:ext>
            </p:extLst>
          </p:nvPr>
        </p:nvGraphicFramePr>
        <p:xfrm>
          <a:off x="4064000" y="555065"/>
          <a:ext cx="8128000" cy="5704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085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220237"/>
            <a:ext cx="10363200" cy="1450757"/>
          </a:xfrm>
        </p:spPr>
        <p:txBody>
          <a:bodyPr/>
          <a:lstStyle/>
          <a:p>
            <a:r>
              <a:rPr lang="en-US" dirty="0" smtClean="0"/>
              <a:t>Household Composition </a:t>
            </a:r>
            <a:br>
              <a:rPr lang="en-US" dirty="0" smtClean="0"/>
            </a:br>
            <a:r>
              <a:rPr lang="en-US" dirty="0" smtClean="0"/>
              <a:t>Unsheltered and Sheltered</a:t>
            </a:r>
            <a:endParaRPr lang="en-US" dirty="0"/>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4034692497"/>
              </p:ext>
            </p:extLst>
          </p:nvPr>
        </p:nvGraphicFramePr>
        <p:xfrm>
          <a:off x="1096963" y="1846263"/>
          <a:ext cx="10058400" cy="433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611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br>
              <a:rPr lang="en-US" dirty="0" smtClean="0"/>
            </a:br>
            <a:r>
              <a:rPr lang="en-US" dirty="0" smtClean="0"/>
              <a:t>Unsheltered and Sheltered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9178231"/>
              </p:ext>
            </p:extLst>
          </p:nvPr>
        </p:nvGraphicFramePr>
        <p:xfrm>
          <a:off x="696687" y="1846262"/>
          <a:ext cx="5257799" cy="4402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85609684"/>
              </p:ext>
            </p:extLst>
          </p:nvPr>
        </p:nvGraphicFramePr>
        <p:xfrm>
          <a:off x="6422571" y="1846263"/>
          <a:ext cx="4887685" cy="4402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637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Homeless Point In Time Count</a:t>
            </a:r>
            <a:br>
              <a:rPr lang="en-US" dirty="0" smtClean="0"/>
            </a:br>
            <a:r>
              <a:rPr lang="en-US" dirty="0" smtClean="0"/>
              <a:t>Chronically Homeless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3763740"/>
              </p:ext>
            </p:extLst>
          </p:nvPr>
        </p:nvGraphicFramePr>
        <p:xfrm>
          <a:off x="369851" y="1923381"/>
          <a:ext cx="7452125" cy="3838301"/>
        </p:xfrm>
        <a:graphic>
          <a:graphicData uri="http://schemas.openxmlformats.org/drawingml/2006/table">
            <a:tbl>
              <a:tblPr firstRow="1" bandRow="1">
                <a:tableStyleId>{073A0DAA-6AF3-43AB-8588-CEC1D06C72B9}</a:tableStyleId>
              </a:tblPr>
              <a:tblGrid>
                <a:gridCol w="2136784">
                  <a:extLst>
                    <a:ext uri="{9D8B030D-6E8A-4147-A177-3AD203B41FA5}">
                      <a16:colId xmlns:a16="http://schemas.microsoft.com/office/drawing/2014/main" val="1938597682"/>
                    </a:ext>
                  </a:extLst>
                </a:gridCol>
                <a:gridCol w="1569982">
                  <a:extLst>
                    <a:ext uri="{9D8B030D-6E8A-4147-A177-3AD203B41FA5}">
                      <a16:colId xmlns:a16="http://schemas.microsoft.com/office/drawing/2014/main" val="2268989559"/>
                    </a:ext>
                  </a:extLst>
                </a:gridCol>
                <a:gridCol w="1617866">
                  <a:extLst>
                    <a:ext uri="{9D8B030D-6E8A-4147-A177-3AD203B41FA5}">
                      <a16:colId xmlns:a16="http://schemas.microsoft.com/office/drawing/2014/main" val="1797777051"/>
                    </a:ext>
                  </a:extLst>
                </a:gridCol>
                <a:gridCol w="2127493">
                  <a:extLst>
                    <a:ext uri="{9D8B030D-6E8A-4147-A177-3AD203B41FA5}">
                      <a16:colId xmlns:a16="http://schemas.microsoft.com/office/drawing/2014/main" val="2342114776"/>
                    </a:ext>
                  </a:extLst>
                </a:gridCol>
              </a:tblGrid>
              <a:tr h="1081076">
                <a:tc>
                  <a:txBody>
                    <a:bodyPr/>
                    <a:lstStyle/>
                    <a:p>
                      <a:r>
                        <a:rPr lang="en-US" sz="2000" dirty="0" smtClean="0"/>
                        <a:t>Region</a:t>
                      </a:r>
                      <a:endParaRPr lang="en-US" sz="2000" dirty="0"/>
                    </a:p>
                  </a:txBody>
                  <a:tcPr/>
                </a:tc>
                <a:tc>
                  <a:txBody>
                    <a:bodyPr/>
                    <a:lstStyle/>
                    <a:p>
                      <a:r>
                        <a:rPr lang="en-US" sz="2000" dirty="0" smtClean="0"/>
                        <a:t>Chronically</a:t>
                      </a:r>
                      <a:r>
                        <a:rPr lang="en-US" sz="2000" baseline="0" dirty="0" smtClean="0"/>
                        <a:t> Homeless Unsheltered</a:t>
                      </a:r>
                      <a:endParaRPr lang="en-US" sz="2000" dirty="0"/>
                    </a:p>
                  </a:txBody>
                  <a:tcPr/>
                </a:tc>
                <a:tc>
                  <a:txBody>
                    <a:bodyPr/>
                    <a:lstStyle/>
                    <a:p>
                      <a:r>
                        <a:rPr lang="en-US" sz="2000" dirty="0" smtClean="0"/>
                        <a:t>Chronically Homeless Sheltered *</a:t>
                      </a:r>
                      <a:endParaRPr lang="en-US" sz="2000" dirty="0"/>
                    </a:p>
                  </a:txBody>
                  <a:tcPr/>
                </a:tc>
                <a:tc>
                  <a:txBody>
                    <a:bodyPr/>
                    <a:lstStyle/>
                    <a:p>
                      <a:r>
                        <a:rPr lang="en-US" sz="2000" dirty="0" smtClean="0"/>
                        <a:t>Total Chronically Homeless </a:t>
                      </a:r>
                      <a:endParaRPr lang="en-US" sz="2000" dirty="0"/>
                    </a:p>
                  </a:txBody>
                  <a:tcPr/>
                </a:tc>
                <a:extLst>
                  <a:ext uri="{0D108BD9-81ED-4DB2-BD59-A6C34878D82A}">
                    <a16:rowId xmlns:a16="http://schemas.microsoft.com/office/drawing/2014/main" val="744418598"/>
                  </a:ext>
                </a:extLst>
              </a:tr>
              <a:tr h="551445">
                <a:tc>
                  <a:txBody>
                    <a:bodyPr/>
                    <a:lstStyle/>
                    <a:p>
                      <a:r>
                        <a:rPr lang="en-US" sz="2000" dirty="0" smtClean="0"/>
                        <a:t>North Whidbey</a:t>
                      </a:r>
                      <a:endParaRPr lang="en-US" sz="2000" dirty="0"/>
                    </a:p>
                  </a:txBody>
                  <a:tcPr/>
                </a:tc>
                <a:tc>
                  <a:txBody>
                    <a:bodyPr/>
                    <a:lstStyle/>
                    <a:p>
                      <a:r>
                        <a:rPr lang="en-US" sz="2000" dirty="0" smtClean="0"/>
                        <a:t>32</a:t>
                      </a:r>
                      <a:endParaRPr lang="en-US" sz="2000" dirty="0"/>
                    </a:p>
                  </a:txBody>
                  <a:tcPr/>
                </a:tc>
                <a:tc>
                  <a:txBody>
                    <a:bodyPr/>
                    <a:lstStyle/>
                    <a:p>
                      <a:r>
                        <a:rPr lang="en-US" sz="2000" dirty="0" smtClean="0"/>
                        <a:t>13</a:t>
                      </a:r>
                      <a:endParaRPr lang="en-US" sz="2000" dirty="0"/>
                    </a:p>
                  </a:txBody>
                  <a:tcPr/>
                </a:tc>
                <a:tc>
                  <a:txBody>
                    <a:bodyPr/>
                    <a:lstStyle/>
                    <a:p>
                      <a:r>
                        <a:rPr lang="en-US" sz="2000" dirty="0" smtClean="0"/>
                        <a:t>45</a:t>
                      </a:r>
                      <a:endParaRPr lang="en-US" sz="2000" b="1" dirty="0"/>
                    </a:p>
                  </a:txBody>
                  <a:tcPr/>
                </a:tc>
                <a:extLst>
                  <a:ext uri="{0D108BD9-81ED-4DB2-BD59-A6C34878D82A}">
                    <a16:rowId xmlns:a16="http://schemas.microsoft.com/office/drawing/2014/main" val="2813956004"/>
                  </a:ext>
                </a:extLst>
              </a:tr>
              <a:tr h="551445">
                <a:tc>
                  <a:txBody>
                    <a:bodyPr/>
                    <a:lstStyle/>
                    <a:p>
                      <a:r>
                        <a:rPr lang="en-US" sz="2000" dirty="0" smtClean="0"/>
                        <a:t>Central Whidbey</a:t>
                      </a:r>
                      <a:endParaRPr lang="en-US" sz="2000" dirty="0"/>
                    </a:p>
                  </a:txBody>
                  <a:tcPr/>
                </a:tc>
                <a:tc>
                  <a:txBody>
                    <a:bodyPr/>
                    <a:lstStyle/>
                    <a:p>
                      <a:r>
                        <a:rPr lang="en-US" sz="2000" dirty="0" smtClean="0"/>
                        <a:t>4</a:t>
                      </a:r>
                      <a:endParaRPr lang="en-US" sz="2000" dirty="0"/>
                    </a:p>
                  </a:txBody>
                  <a:tcPr/>
                </a:tc>
                <a:tc>
                  <a:txBody>
                    <a:bodyPr/>
                    <a:lstStyle/>
                    <a:p>
                      <a:r>
                        <a:rPr lang="en-US" sz="2000" dirty="0" smtClean="0"/>
                        <a:t>4</a:t>
                      </a:r>
                      <a:endParaRPr lang="en-US" sz="2000" dirty="0"/>
                    </a:p>
                  </a:txBody>
                  <a:tcPr/>
                </a:tc>
                <a:tc>
                  <a:txBody>
                    <a:bodyPr/>
                    <a:lstStyle/>
                    <a:p>
                      <a:r>
                        <a:rPr lang="en-US" sz="2000" dirty="0" smtClean="0"/>
                        <a:t>8</a:t>
                      </a:r>
                      <a:endParaRPr lang="en-US" sz="2000" b="1" dirty="0"/>
                    </a:p>
                  </a:txBody>
                  <a:tcPr/>
                </a:tc>
                <a:extLst>
                  <a:ext uri="{0D108BD9-81ED-4DB2-BD59-A6C34878D82A}">
                    <a16:rowId xmlns:a16="http://schemas.microsoft.com/office/drawing/2014/main" val="1668049768"/>
                  </a:ext>
                </a:extLst>
              </a:tr>
              <a:tr h="551445">
                <a:tc>
                  <a:txBody>
                    <a:bodyPr/>
                    <a:lstStyle/>
                    <a:p>
                      <a:r>
                        <a:rPr lang="en-US" sz="2000" dirty="0" smtClean="0"/>
                        <a:t>South Whidbey</a:t>
                      </a:r>
                      <a:endParaRPr lang="en-US" sz="2000" dirty="0"/>
                    </a:p>
                  </a:txBody>
                  <a:tcPr/>
                </a:tc>
                <a:tc>
                  <a:txBody>
                    <a:bodyPr/>
                    <a:lstStyle/>
                    <a:p>
                      <a:r>
                        <a:rPr lang="en-US" sz="2000" dirty="0" smtClean="0"/>
                        <a:t>9</a:t>
                      </a:r>
                      <a:endParaRPr lang="en-US" sz="2000" dirty="0"/>
                    </a:p>
                  </a:txBody>
                  <a:tcPr/>
                </a:tc>
                <a:tc>
                  <a:txBody>
                    <a:bodyPr/>
                    <a:lstStyle/>
                    <a:p>
                      <a:r>
                        <a:rPr lang="en-US" sz="2000" dirty="0" smtClean="0"/>
                        <a:t>3</a:t>
                      </a:r>
                      <a:endParaRPr lang="en-US" sz="2000" dirty="0"/>
                    </a:p>
                  </a:txBody>
                  <a:tcPr/>
                </a:tc>
                <a:tc>
                  <a:txBody>
                    <a:bodyPr/>
                    <a:lstStyle/>
                    <a:p>
                      <a:r>
                        <a:rPr lang="en-US" sz="2000" dirty="0" smtClean="0"/>
                        <a:t>12</a:t>
                      </a:r>
                      <a:endParaRPr lang="en-US" sz="2000" b="1" dirty="0"/>
                    </a:p>
                  </a:txBody>
                  <a:tcPr/>
                </a:tc>
                <a:extLst>
                  <a:ext uri="{0D108BD9-81ED-4DB2-BD59-A6C34878D82A}">
                    <a16:rowId xmlns:a16="http://schemas.microsoft.com/office/drawing/2014/main" val="3013604932"/>
                  </a:ext>
                </a:extLst>
              </a:tr>
              <a:tr h="551445">
                <a:tc>
                  <a:txBody>
                    <a:bodyPr/>
                    <a:lstStyle/>
                    <a:p>
                      <a:r>
                        <a:rPr lang="en-US" sz="2000" dirty="0" smtClean="0"/>
                        <a:t>Camano</a:t>
                      </a:r>
                      <a:endParaRPr lang="en-US" sz="2000" dirty="0"/>
                    </a:p>
                  </a:txBody>
                  <a:tcPr/>
                </a:tc>
                <a:tc>
                  <a:txBody>
                    <a:bodyPr/>
                    <a:lstStyle/>
                    <a:p>
                      <a:r>
                        <a:rPr lang="en-US" sz="2000" dirty="0" smtClean="0"/>
                        <a:t>2</a:t>
                      </a:r>
                      <a:endParaRPr lang="en-US" sz="2000" dirty="0"/>
                    </a:p>
                  </a:txBody>
                  <a:tcPr/>
                </a:tc>
                <a:tc>
                  <a:txBody>
                    <a:bodyPr/>
                    <a:lstStyle/>
                    <a:p>
                      <a:r>
                        <a:rPr lang="en-US" sz="2000" dirty="0" smtClean="0"/>
                        <a:t>0</a:t>
                      </a:r>
                      <a:endParaRPr lang="en-US" sz="2000" dirty="0"/>
                    </a:p>
                  </a:txBody>
                  <a:tcPr/>
                </a:tc>
                <a:tc>
                  <a:txBody>
                    <a:bodyPr/>
                    <a:lstStyle/>
                    <a:p>
                      <a:r>
                        <a:rPr lang="en-US" sz="2000" dirty="0" smtClean="0"/>
                        <a:t>2</a:t>
                      </a:r>
                      <a:endParaRPr lang="en-US" sz="2000" b="1" dirty="0"/>
                    </a:p>
                  </a:txBody>
                  <a:tcPr/>
                </a:tc>
                <a:extLst>
                  <a:ext uri="{0D108BD9-81ED-4DB2-BD59-A6C34878D82A}">
                    <a16:rowId xmlns:a16="http://schemas.microsoft.com/office/drawing/2014/main" val="3989198490"/>
                  </a:ext>
                </a:extLst>
              </a:tr>
              <a:tr h="551445">
                <a:tc>
                  <a:txBody>
                    <a:bodyPr/>
                    <a:lstStyle/>
                    <a:p>
                      <a:r>
                        <a:rPr lang="en-US" sz="2000" dirty="0" smtClean="0"/>
                        <a:t>Total</a:t>
                      </a:r>
                      <a:endParaRPr lang="en-US" sz="2000" b="1" dirty="0"/>
                    </a:p>
                  </a:txBody>
                  <a:tcPr/>
                </a:tc>
                <a:tc>
                  <a:txBody>
                    <a:bodyPr/>
                    <a:lstStyle/>
                    <a:p>
                      <a:r>
                        <a:rPr lang="en-US" sz="2000" dirty="0" smtClean="0"/>
                        <a:t>47</a:t>
                      </a:r>
                      <a:endParaRPr lang="en-US" sz="2000" b="1" dirty="0"/>
                    </a:p>
                  </a:txBody>
                  <a:tcPr/>
                </a:tc>
                <a:tc>
                  <a:txBody>
                    <a:bodyPr/>
                    <a:lstStyle/>
                    <a:p>
                      <a:r>
                        <a:rPr lang="en-US" sz="2000" dirty="0" smtClean="0"/>
                        <a:t>20</a:t>
                      </a:r>
                      <a:endParaRPr lang="en-US" sz="2000" b="1" dirty="0"/>
                    </a:p>
                  </a:txBody>
                  <a:tcPr/>
                </a:tc>
                <a:tc>
                  <a:txBody>
                    <a:bodyPr/>
                    <a:lstStyle/>
                    <a:p>
                      <a:r>
                        <a:rPr lang="en-US" sz="2000" b="1" dirty="0" smtClean="0">
                          <a:solidFill>
                            <a:srgbClr val="C00000"/>
                          </a:solidFill>
                        </a:rPr>
                        <a:t>67</a:t>
                      </a:r>
                      <a:endParaRPr lang="en-US" sz="2000" b="1" dirty="0">
                        <a:solidFill>
                          <a:srgbClr val="C00000"/>
                        </a:solidFill>
                      </a:endParaRPr>
                    </a:p>
                  </a:txBody>
                  <a:tcPr/>
                </a:tc>
                <a:extLst>
                  <a:ext uri="{0D108BD9-81ED-4DB2-BD59-A6C34878D82A}">
                    <a16:rowId xmlns:a16="http://schemas.microsoft.com/office/drawing/2014/main" val="699048859"/>
                  </a:ext>
                </a:extLst>
              </a:tr>
            </a:tbl>
          </a:graphicData>
        </a:graphic>
      </p:graphicFrame>
      <p:sp>
        <p:nvSpPr>
          <p:cNvPr id="3" name="Rectangle 2"/>
          <p:cNvSpPr/>
          <p:nvPr/>
        </p:nvSpPr>
        <p:spPr>
          <a:xfrm>
            <a:off x="7987229" y="2446601"/>
            <a:ext cx="3888954" cy="4185761"/>
          </a:xfrm>
          <a:prstGeom prst="rect">
            <a:avLst/>
          </a:prstGeom>
        </p:spPr>
        <p:txBody>
          <a:bodyPr wrap="square">
            <a:spAutoFit/>
          </a:bodyPr>
          <a:lstStyle/>
          <a:p>
            <a:pPr marL="171450" indent="-171450" algn="just">
              <a:buClr>
                <a:schemeClr val="accent3"/>
              </a:buClr>
              <a:buSzPct val="125000"/>
              <a:buFont typeface="Wingdings" panose="05000000000000000000" pitchFamily="2" charset="2"/>
              <a:buChar char="§"/>
              <a:defRPr/>
            </a:pPr>
            <a:r>
              <a:rPr lang="en-US" dirty="0">
                <a:solidFill>
                  <a:schemeClr val="accent6">
                    <a:lumMod val="10000"/>
                  </a:schemeClr>
                </a:solidFill>
              </a:rPr>
              <a:t>Macro Level Factors: Poverty, lack of employment, low welfare, lack of affordable housing</a:t>
            </a:r>
          </a:p>
          <a:p>
            <a:pPr algn="just">
              <a:buClr>
                <a:schemeClr val="accent3"/>
              </a:buClr>
              <a:buSzPct val="125000"/>
              <a:defRPr/>
            </a:pPr>
            <a:endParaRPr lang="en-US" dirty="0">
              <a:solidFill>
                <a:schemeClr val="bg1">
                  <a:lumMod val="50000"/>
                </a:schemeClr>
              </a:solidFill>
            </a:endParaRPr>
          </a:p>
          <a:p>
            <a:pPr marL="171450" indent="-171450" algn="just">
              <a:buClr>
                <a:schemeClr val="accent3"/>
              </a:buClr>
              <a:buSzPct val="125000"/>
              <a:buFont typeface="Wingdings" panose="05000000000000000000" pitchFamily="2" charset="2"/>
              <a:buChar char="§"/>
              <a:defRPr/>
            </a:pPr>
            <a:r>
              <a:rPr lang="en-US" dirty="0">
                <a:solidFill>
                  <a:schemeClr val="accent6">
                    <a:lumMod val="10000"/>
                  </a:schemeClr>
                </a:solidFill>
              </a:rPr>
              <a:t>Personal Vulnerability: Childhood abuse or neglect, </a:t>
            </a:r>
            <a:r>
              <a:rPr lang="en-US" b="1" dirty="0">
                <a:solidFill>
                  <a:schemeClr val="tx1">
                    <a:lumMod val="50000"/>
                    <a:lumOff val="50000"/>
                  </a:schemeClr>
                </a:solidFill>
              </a:rPr>
              <a:t>mental health symptoms</a:t>
            </a:r>
            <a:r>
              <a:rPr lang="en-US" dirty="0">
                <a:solidFill>
                  <a:schemeClr val="bg1">
                    <a:lumMod val="50000"/>
                  </a:schemeClr>
                </a:solidFill>
              </a:rPr>
              <a:t>, </a:t>
            </a:r>
            <a:r>
              <a:rPr lang="en-US" dirty="0">
                <a:solidFill>
                  <a:schemeClr val="accent6">
                    <a:lumMod val="10000"/>
                  </a:schemeClr>
                </a:solidFill>
              </a:rPr>
              <a:t>impoverished</a:t>
            </a:r>
            <a:r>
              <a:rPr lang="en-US" dirty="0">
                <a:solidFill>
                  <a:schemeClr val="bg1">
                    <a:lumMod val="50000"/>
                  </a:schemeClr>
                </a:solidFill>
              </a:rPr>
              <a:t> </a:t>
            </a:r>
            <a:r>
              <a:rPr lang="en-US" b="1" dirty="0">
                <a:solidFill>
                  <a:schemeClr val="accent3"/>
                </a:solidFill>
              </a:rPr>
              <a:t>social networks</a:t>
            </a:r>
          </a:p>
          <a:p>
            <a:pPr algn="just">
              <a:buClr>
                <a:schemeClr val="accent3"/>
              </a:buClr>
              <a:buSzPct val="125000"/>
              <a:defRPr/>
            </a:pPr>
            <a:endParaRPr lang="en-US" dirty="0">
              <a:solidFill>
                <a:schemeClr val="bg1">
                  <a:lumMod val="50000"/>
                </a:schemeClr>
              </a:solidFill>
            </a:endParaRPr>
          </a:p>
          <a:p>
            <a:pPr marL="171450" indent="-171450" algn="just">
              <a:buClr>
                <a:schemeClr val="accent3"/>
              </a:buClr>
              <a:buSzPct val="125000"/>
              <a:buFont typeface="Wingdings" panose="05000000000000000000" pitchFamily="2" charset="2"/>
              <a:buChar char="§"/>
              <a:defRPr/>
            </a:pPr>
            <a:r>
              <a:rPr lang="en-US" b="1" dirty="0"/>
              <a:t>Substance Use </a:t>
            </a:r>
            <a:r>
              <a:rPr lang="en-US" dirty="0">
                <a:solidFill>
                  <a:schemeClr val="accent6">
                    <a:lumMod val="10000"/>
                  </a:schemeClr>
                </a:solidFill>
              </a:rPr>
              <a:t>due to severe childhood trauma </a:t>
            </a:r>
          </a:p>
          <a:p>
            <a:pPr marL="171450" indent="-171450" algn="just">
              <a:buClr>
                <a:schemeClr val="accent3"/>
              </a:buClr>
              <a:buSzPct val="125000"/>
              <a:buFont typeface="Wingdings" panose="05000000000000000000" pitchFamily="2" charset="2"/>
              <a:buChar char="§"/>
              <a:defRPr/>
            </a:pPr>
            <a:endParaRPr lang="en-US" dirty="0">
              <a:solidFill>
                <a:schemeClr val="bg1">
                  <a:lumMod val="50000"/>
                </a:schemeClr>
              </a:solidFill>
            </a:endParaRPr>
          </a:p>
          <a:p>
            <a:pPr marL="171450" indent="-171450" algn="just">
              <a:buClr>
                <a:schemeClr val="accent3"/>
              </a:buClr>
              <a:buSzPct val="125000"/>
              <a:buFont typeface="Wingdings" panose="05000000000000000000" pitchFamily="2" charset="2"/>
              <a:buChar char="§"/>
              <a:defRPr/>
            </a:pPr>
            <a:r>
              <a:rPr lang="en-US" dirty="0">
                <a:solidFill>
                  <a:schemeClr val="accent6">
                    <a:lumMod val="10000"/>
                  </a:schemeClr>
                </a:solidFill>
              </a:rPr>
              <a:t>Lack of </a:t>
            </a:r>
            <a:r>
              <a:rPr lang="en-US" b="1" dirty="0">
                <a:solidFill>
                  <a:schemeClr val="tx1">
                    <a:lumMod val="90000"/>
                    <a:lumOff val="10000"/>
                  </a:schemeClr>
                </a:solidFill>
              </a:rPr>
              <a:t>supportive housing</a:t>
            </a:r>
          </a:p>
          <a:p>
            <a:pPr marL="171450" indent="-171450" algn="ctr">
              <a:buClr>
                <a:schemeClr val="accent3"/>
              </a:buClr>
              <a:buSzPct val="125000"/>
              <a:buFont typeface="Wingdings" panose="05000000000000000000" pitchFamily="2" charset="2"/>
              <a:buChar char="§"/>
              <a:defRPr/>
            </a:pPr>
            <a:endParaRPr lang="en-US" dirty="0">
              <a:solidFill>
                <a:schemeClr val="bg1">
                  <a:lumMod val="50000"/>
                </a:schemeClr>
              </a:solidFill>
            </a:endParaRPr>
          </a:p>
          <a:p>
            <a:pPr algn="ctr">
              <a:buClr>
                <a:schemeClr val="accent3"/>
              </a:buClr>
              <a:buSzPct val="125000"/>
              <a:defRPr/>
            </a:pPr>
            <a:endParaRPr lang="en-US" sz="1400" dirty="0">
              <a:solidFill>
                <a:schemeClr val="bg1">
                  <a:lumMod val="50000"/>
                </a:schemeClr>
              </a:solidFill>
            </a:endParaRPr>
          </a:p>
        </p:txBody>
      </p:sp>
      <p:sp>
        <p:nvSpPr>
          <p:cNvPr id="4" name="Rectangle 3"/>
          <p:cNvSpPr/>
          <p:nvPr/>
        </p:nvSpPr>
        <p:spPr>
          <a:xfrm>
            <a:off x="8877410" y="1923381"/>
            <a:ext cx="2108591" cy="523220"/>
          </a:xfrm>
          <a:prstGeom prst="rect">
            <a:avLst/>
          </a:prstGeom>
        </p:spPr>
        <p:txBody>
          <a:bodyPr wrap="none">
            <a:spAutoFit/>
          </a:bodyPr>
          <a:lstStyle/>
          <a:p>
            <a:pPr algn="ctr"/>
            <a:r>
              <a:rPr lang="en-US" sz="2800" b="1" dirty="0">
                <a:solidFill>
                  <a:schemeClr val="tx1">
                    <a:lumMod val="90000"/>
                    <a:lumOff val="10000"/>
                  </a:schemeClr>
                </a:solidFill>
              </a:rPr>
              <a:t>Complexities</a:t>
            </a:r>
          </a:p>
        </p:txBody>
      </p:sp>
      <p:sp>
        <p:nvSpPr>
          <p:cNvPr id="6" name="TextBox 5"/>
          <p:cNvSpPr txBox="1"/>
          <p:nvPr/>
        </p:nvSpPr>
        <p:spPr>
          <a:xfrm>
            <a:off x="369850" y="5775707"/>
            <a:ext cx="7452125" cy="584775"/>
          </a:xfrm>
          <a:prstGeom prst="rect">
            <a:avLst/>
          </a:prstGeom>
          <a:noFill/>
        </p:spPr>
        <p:txBody>
          <a:bodyPr wrap="square" rtlCol="0">
            <a:spAutoFit/>
          </a:bodyPr>
          <a:lstStyle/>
          <a:p>
            <a:r>
              <a:rPr lang="en-US" sz="1600" dirty="0" smtClean="0"/>
              <a:t>* Sheltered includes The Haven, </a:t>
            </a:r>
            <a:r>
              <a:rPr lang="en-US" sz="1600" dirty="0" err="1" smtClean="0"/>
              <a:t>Marjie’s</a:t>
            </a:r>
            <a:r>
              <a:rPr lang="en-US" sz="1600" dirty="0" smtClean="0"/>
              <a:t> House, House of Hope, Ryan’s House for    Youth, Whidbey House and Ireland House</a:t>
            </a:r>
            <a:endParaRPr lang="en-US" sz="1600" dirty="0"/>
          </a:p>
        </p:txBody>
      </p:sp>
    </p:spTree>
    <p:extLst>
      <p:ext uri="{BB962C8B-B14F-4D97-AF65-F5344CB8AC3E}">
        <p14:creationId xmlns:p14="http://schemas.microsoft.com/office/powerpoint/2010/main" val="399836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Chronically Homeless</a:t>
            </a:r>
            <a:br>
              <a:rPr lang="en-US" dirty="0"/>
            </a:br>
            <a:r>
              <a:rPr lang="en-US" dirty="0"/>
              <a:t>5 Year Comparison </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28618912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166257" y="2035629"/>
            <a:ext cx="522514" cy="338554"/>
          </a:xfrm>
          <a:prstGeom prst="rect">
            <a:avLst/>
          </a:prstGeom>
          <a:noFill/>
        </p:spPr>
        <p:txBody>
          <a:bodyPr wrap="square" rtlCol="0">
            <a:spAutoFit/>
          </a:bodyPr>
          <a:lstStyle/>
          <a:p>
            <a:endParaRPr lang="en-US" sz="1600" dirty="0"/>
          </a:p>
        </p:txBody>
      </p:sp>
      <p:sp>
        <p:nvSpPr>
          <p:cNvPr id="16" name="TextBox 15"/>
          <p:cNvSpPr txBox="1"/>
          <p:nvPr/>
        </p:nvSpPr>
        <p:spPr>
          <a:xfrm>
            <a:off x="7799612" y="1789408"/>
            <a:ext cx="664029" cy="523220"/>
          </a:xfrm>
          <a:prstGeom prst="rect">
            <a:avLst/>
          </a:prstGeom>
          <a:noFill/>
        </p:spPr>
        <p:txBody>
          <a:bodyPr wrap="square" rtlCol="0">
            <a:spAutoFit/>
          </a:bodyPr>
          <a:lstStyle/>
          <a:p>
            <a:pPr algn="ctr"/>
            <a:r>
              <a:rPr lang="en-US" sz="1400" dirty="0" smtClean="0"/>
              <a:t>Total: 48</a:t>
            </a:r>
            <a:endParaRPr lang="en-US" sz="1400" dirty="0"/>
          </a:p>
        </p:txBody>
      </p:sp>
      <p:sp>
        <p:nvSpPr>
          <p:cNvPr id="17" name="TextBox 16"/>
          <p:cNvSpPr txBox="1"/>
          <p:nvPr/>
        </p:nvSpPr>
        <p:spPr>
          <a:xfrm>
            <a:off x="9742714" y="1789408"/>
            <a:ext cx="609600" cy="523220"/>
          </a:xfrm>
          <a:prstGeom prst="rect">
            <a:avLst/>
          </a:prstGeom>
          <a:noFill/>
        </p:spPr>
        <p:txBody>
          <a:bodyPr wrap="square" rtlCol="0">
            <a:spAutoFit/>
          </a:bodyPr>
          <a:lstStyle/>
          <a:p>
            <a:pPr algn="ctr"/>
            <a:r>
              <a:rPr lang="en-US" sz="1400" dirty="0" smtClean="0"/>
              <a:t>Total: 67</a:t>
            </a:r>
            <a:endParaRPr lang="en-US" sz="1200" dirty="0"/>
          </a:p>
        </p:txBody>
      </p:sp>
      <p:cxnSp>
        <p:nvCxnSpPr>
          <p:cNvPr id="19" name="Straight Connector 18"/>
          <p:cNvCxnSpPr/>
          <p:nvPr/>
        </p:nvCxnSpPr>
        <p:spPr>
          <a:xfrm>
            <a:off x="7135242" y="1546412"/>
            <a:ext cx="49328" cy="39508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p:cNvSpPr txBox="1"/>
          <p:nvPr/>
        </p:nvSpPr>
        <p:spPr>
          <a:xfrm>
            <a:off x="1328057" y="5796744"/>
            <a:ext cx="9827306" cy="523220"/>
          </a:xfrm>
          <a:prstGeom prst="rect">
            <a:avLst/>
          </a:prstGeom>
          <a:noFill/>
        </p:spPr>
        <p:txBody>
          <a:bodyPr wrap="square" rtlCol="0">
            <a:spAutoFit/>
          </a:bodyPr>
          <a:lstStyle/>
          <a:p>
            <a:r>
              <a:rPr lang="en-US" sz="1400" dirty="0" smtClean="0">
                <a:cs typeface="Calibri" panose="020F0502020204030204" pitchFamily="34" charset="0"/>
              </a:rPr>
              <a:t> ƚ2017 is the year the Haven opened.  This occurred after the Point In Time Count for that year.</a:t>
            </a:r>
          </a:p>
          <a:p>
            <a:r>
              <a:rPr lang="en-US" sz="1400" dirty="0" smtClean="0">
                <a:cs typeface="Calibri" panose="020F0502020204030204" pitchFamily="34" charset="0"/>
              </a:rPr>
              <a:t>*2019 is the year we began to track chronically homeless for both sheltered and unsheltered.</a:t>
            </a:r>
            <a:endParaRPr lang="en-US" sz="1400" dirty="0"/>
          </a:p>
        </p:txBody>
      </p:sp>
    </p:spTree>
    <p:extLst>
      <p:ext uri="{BB962C8B-B14F-4D97-AF65-F5344CB8AC3E}">
        <p14:creationId xmlns:p14="http://schemas.microsoft.com/office/powerpoint/2010/main" val="1043390054"/>
      </p:ext>
    </p:extLst>
  </p:cSld>
  <p:clrMapOvr>
    <a:masterClrMapping/>
  </p:clrMapOvr>
</p:sld>
</file>

<file path=ppt/theme/theme1.xml><?xml version="1.0" encoding="utf-8"?>
<a:theme xmlns:a="http://schemas.openxmlformats.org/drawingml/2006/main" name="Draft 1">
  <a:themeElements>
    <a:clrScheme name="Island County colors">
      <a:dk1>
        <a:srgbClr val="002842"/>
      </a:dk1>
      <a:lt1>
        <a:srgbClr val="EDEDED"/>
      </a:lt1>
      <a:dk2>
        <a:srgbClr val="CEDBE2"/>
      </a:dk2>
      <a:lt2>
        <a:srgbClr val="F3F3F3"/>
      </a:lt2>
      <a:accent1>
        <a:srgbClr val="CEDBE2"/>
      </a:accent1>
      <a:accent2>
        <a:srgbClr val="1E7561"/>
      </a:accent2>
      <a:accent3>
        <a:srgbClr val="841A1A"/>
      </a:accent3>
      <a:accent4>
        <a:srgbClr val="4A4E4D"/>
      </a:accent4>
      <a:accent5>
        <a:srgbClr val="CEDBE2"/>
      </a:accent5>
      <a:accent6>
        <a:srgbClr val="E5ECF0"/>
      </a:accent6>
      <a:hlink>
        <a:srgbClr val="1E7561"/>
      </a:hlink>
      <a:folHlink>
        <a:srgbClr val="1E7561"/>
      </a:folHlink>
    </a:clrScheme>
    <a:fontScheme name="Custom 1">
      <a:majorFont>
        <a:latin typeface="Franklin Gothic Medium"/>
        <a:ea typeface=""/>
        <a:cs typeface=""/>
      </a:majorFont>
      <a:minorFont>
        <a:latin typeface="Franklin Gothic Book"/>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raft 1" id="{5E79CFEB-0AED-4FA7-B5F6-4A627AE18595}" vid="{DCDAC909-90A7-4A80-88AD-FADB3C6DE0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F5A2183A228284FBDACA53799EB01CE" ma:contentTypeVersion="0" ma:contentTypeDescription="Upload an image." ma:contentTypeScope="" ma:versionID="ee74633cfc8c5704a4a54c300e27d4dc">
  <xsd:schema xmlns:xsd="http://www.w3.org/2001/XMLSchema" xmlns:xs="http://www.w3.org/2001/XMLSchema" xmlns:p="http://schemas.microsoft.com/office/2006/metadata/properties" xmlns:ns1="http://schemas.microsoft.com/sharepoint/v3" xmlns:ns2="76F05B1B-0DA3-442C-8368-245DE5E3C04A" xmlns:ns3="http://schemas.microsoft.com/sharepoint/v3/fields" targetNamespace="http://schemas.microsoft.com/office/2006/metadata/properties" ma:root="true" ma:fieldsID="6f3cbe6dcfda32819a2c01a85d7b2cac" ns1:_="" ns2:_="" ns3:_="">
    <xsd:import namespace="http://schemas.microsoft.com/sharepoint/v3"/>
    <xsd:import namespace="76F05B1B-0DA3-442C-8368-245DE5E3C04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F05B1B-0DA3-442C-8368-245DE5E3C04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76F05B1B-0DA3-442C-8368-245DE5E3C04A"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C9246B69-E736-4AEB-9BD4-A6C40C587ADE}"/>
</file>

<file path=customXml/itemProps2.xml><?xml version="1.0" encoding="utf-8"?>
<ds:datastoreItem xmlns:ds="http://schemas.openxmlformats.org/officeDocument/2006/customXml" ds:itemID="{F8C94CB8-6FD5-4DB8-89CE-5A32D10C406B}"/>
</file>

<file path=customXml/itemProps3.xml><?xml version="1.0" encoding="utf-8"?>
<ds:datastoreItem xmlns:ds="http://schemas.openxmlformats.org/officeDocument/2006/customXml" ds:itemID="{D6421F89-88EB-4CC1-BF9C-43D8D0F2A1E2}"/>
</file>

<file path=docProps/app.xml><?xml version="1.0" encoding="utf-8"?>
<Properties xmlns="http://schemas.openxmlformats.org/officeDocument/2006/extended-properties" xmlns:vt="http://schemas.openxmlformats.org/officeDocument/2006/docPropsVTypes">
  <Template>Draft 1</Template>
  <TotalTime>5880</TotalTime>
  <Words>1701</Words>
  <Application>Microsoft Office PowerPoint</Application>
  <PresentationFormat>Widescreen</PresentationFormat>
  <Paragraphs>259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-apple-system</vt:lpstr>
      <vt:lpstr>Arial</vt:lpstr>
      <vt:lpstr>Calibri</vt:lpstr>
      <vt:lpstr>Franklin Gothic Book</vt:lpstr>
      <vt:lpstr>Franklin Gothic Medium</vt:lpstr>
      <vt:lpstr>Times New Roman</vt:lpstr>
      <vt:lpstr>Wingdings</vt:lpstr>
      <vt:lpstr>Draft 1</vt:lpstr>
      <vt:lpstr>Housing</vt:lpstr>
      <vt:lpstr>Agenda</vt:lpstr>
      <vt:lpstr>2020 Homeless Point in Time Count Island County</vt:lpstr>
      <vt:lpstr>2020 Point In Time Count Total:  143 Unsheltered:  78, Sheltered:  65</vt:lpstr>
      <vt:lpstr>5 year comparison Total homeless individual count in Island County: 2016-2020</vt:lpstr>
      <vt:lpstr>Household Composition  Unsheltered and Sheltered</vt:lpstr>
      <vt:lpstr>Gender Unsheltered and Sheltered</vt:lpstr>
      <vt:lpstr>2020 Homeless Point In Time Count Chronically Homeless</vt:lpstr>
      <vt:lpstr>Chronically Homeless 5 Year Comparison </vt:lpstr>
      <vt:lpstr>Unsheltered County Distribution Map</vt:lpstr>
      <vt:lpstr>Unsheltered  Regional 5 Year Comparison</vt:lpstr>
      <vt:lpstr>Demographics of Unsheltered Income and Disability</vt:lpstr>
      <vt:lpstr>Emergency and Temporary Housing Stock</vt:lpstr>
      <vt:lpstr>Cross program Collaboration</vt:lpstr>
      <vt:lpstr>HB 1406</vt:lpstr>
      <vt:lpstr>5 Year Homeless Housing Plan</vt:lpstr>
      <vt:lpstr>5 Year Homeless Housing Plan Next Steps</vt:lpstr>
      <vt:lpstr>Department of Commerce Local Homeless Plan Guidelines</vt:lpstr>
      <vt:lpstr>Homeless Housing Task Force Acknowledgements </vt:lpstr>
      <vt:lpstr>Statewide &amp; Local Objectives</vt:lpstr>
      <vt:lpstr>Task Force Process</vt:lpstr>
    </vt:vector>
  </TitlesOfParts>
  <Company>Island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Leah Wainman</dc:creator>
  <cp:keywords/>
  <dc:description/>
  <cp:lastModifiedBy>Emily Wildeman</cp:lastModifiedBy>
  <cp:revision>183</cp:revision>
  <cp:lastPrinted>2020-03-13T21:41:42Z</cp:lastPrinted>
  <dcterms:created xsi:type="dcterms:W3CDTF">2020-02-18T19:07:26Z</dcterms:created>
  <dcterms:modified xsi:type="dcterms:W3CDTF">2020-03-13T21:56:35Z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0x0101009148F5A04DDD49CBA7127AADA5FB792B00AADE34325A8B49CDA8BB4DB53328F21400DF5A2183A228284FBDACA53799EB01CE</vt:lpwstr>
  </property>
</Properties>
</file>